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9" autoAdjust="0"/>
    <p:restoredTop sz="94660"/>
  </p:normalViewPr>
  <p:slideViewPr>
    <p:cSldViewPr snapToGrid="0">
      <p:cViewPr>
        <p:scale>
          <a:sx n="66" d="100"/>
          <a:sy n="66" d="100"/>
        </p:scale>
        <p:origin x="1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03T17:58:34.487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16930 1912 1536,'0'0'0,"-26"0"768,26 0 32,0 0-672,-26 0 0,26 27 512,0-27 0,0 0-704,0 0 0,-27 26-544,27-26 32,0 0-1312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igo.poznan.pl/Produkty/bindownice/bindowniceclickbind/" TargetMode="External"/><Relationship Id="rId3" Type="http://schemas.openxmlformats.org/officeDocument/2006/relationships/hyperlink" Target="http://focusdruk.pl/?p=12372" TargetMode="External"/><Relationship Id="rId7" Type="http://schemas.openxmlformats.org/officeDocument/2006/relationships/hyperlink" Target="http://www.pleszka.pl/bindowanie/" TargetMode="External"/><Relationship Id="rId2" Type="http://schemas.openxmlformats.org/officeDocument/2006/relationships/hyperlink" Target="http://marker.by/broshjurovschik-wallner-s-10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hift.pl/gbc-grzbiety-paskowe-2-surebinder-do-250-kartek--czarne_22877.html" TargetMode="External"/><Relationship Id="rId5" Type="http://schemas.openxmlformats.org/officeDocument/2006/relationships/hyperlink" Target="http://copyzone.pl/bindowanie-251-400-kartek-p-52.html" TargetMode="External"/><Relationship Id="rId10" Type="http://schemas.openxmlformats.org/officeDocument/2006/relationships/hyperlink" Target="http://85.11.80.137/zset/1c/chppiitd/prace%20wykonczeniowe/bindownice.pdf" TargetMode="External"/><Relationship Id="rId4" Type="http://schemas.openxmlformats.org/officeDocument/2006/relationships/hyperlink" Target="http://alejestudio.pl/oprawa/bindowanie-drutowe/" TargetMode="External"/><Relationship Id="rId9" Type="http://schemas.openxmlformats.org/officeDocument/2006/relationships/hyperlink" Target="https://abcprezentacji.pl/Bindownica-grzebieniowo-drutowa-GBC-MultiBind-230-p299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8340C159-D1A1-42D6-B8D6-11342DFDD9C1}"/>
                  </a:ext>
                </a:extLst>
              </p14:cNvPr>
              <p14:cNvContentPartPr/>
              <p14:nvPr/>
            </p14:nvContentPartPr>
            <p14:xfrm>
              <a:off x="10680512" y="1263038"/>
              <a:ext cx="28560" cy="19200"/>
            </p14:xfrm>
          </p:contentPart>
        </mc:Choice>
        <mc:Fallback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8340C159-D1A1-42D6-B8D6-11342DFDD9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74443" y="1257349"/>
                <a:ext cx="40341" cy="30578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Prostokąt 11">
            <a:extLst>
              <a:ext uri="{FF2B5EF4-FFF2-40B4-BE49-F238E27FC236}">
                <a16:creationId xmlns:a16="http://schemas.microsoft.com/office/drawing/2014/main" id="{495BECEC-8E1F-4639-B823-22DF414B0B00}"/>
              </a:ext>
            </a:extLst>
          </p:cNvPr>
          <p:cNvSpPr/>
          <p:nvPr/>
        </p:nvSpPr>
        <p:spPr>
          <a:xfrm>
            <a:off x="2844789" y="601318"/>
            <a:ext cx="65024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8000" b="1" cap="none" spc="-1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BINDOWNICE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AE1F4111-207F-4BFA-A068-3C55CF946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609" y="2260537"/>
            <a:ext cx="4262780" cy="35342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</p:spPr>
      </p:pic>
      <p:sp>
        <p:nvSpPr>
          <p:cNvPr id="18" name="Strzałka: pagon 17">
            <a:hlinkClick r:id="rId5" action="ppaction://hlinksldjump"/>
            <a:extLst>
              <a:ext uri="{FF2B5EF4-FFF2-40B4-BE49-F238E27FC236}">
                <a16:creationId xmlns:a16="http://schemas.microsoft.com/office/drawing/2014/main" id="{112DCA15-DE94-4FA4-BF2A-47538DB0BDC5}"/>
              </a:ext>
            </a:extLst>
          </p:cNvPr>
          <p:cNvSpPr/>
          <p:nvPr/>
        </p:nvSpPr>
        <p:spPr>
          <a:xfrm>
            <a:off x="11069053" y="6179419"/>
            <a:ext cx="712269" cy="269507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41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F420A95F-072E-4C40-A590-9ED0B9AD1722}"/>
              </a:ext>
            </a:extLst>
          </p:cNvPr>
          <p:cNvSpPr txBox="1"/>
          <p:nvPr/>
        </p:nvSpPr>
        <p:spPr>
          <a:xfrm>
            <a:off x="2207443" y="876693"/>
            <a:ext cx="77771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Bindownica</a:t>
            </a:r>
            <a:r>
              <a:rPr lang="pl-PL" sz="2400" dirty="0"/>
              <a:t> to urządzenie do oprawiania arkuszy papieru w grzbiety. Istnieje wiele technik bindowania i zwykle do każdej z technik jest przeznaczone odrębne urządzenie, jak i niektóre materiały eksploatacyjne (grzbiety, okładki).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C8CF50D-74D4-437A-A917-D7D66C3F8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555" y="3014417"/>
            <a:ext cx="2966890" cy="29668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</p:spPr>
      </p:pic>
      <p:sp>
        <p:nvSpPr>
          <p:cNvPr id="10" name="Strzałka: pagon 9">
            <a:hlinkClick r:id="rId3" action="ppaction://hlinksldjump"/>
            <a:extLst>
              <a:ext uri="{FF2B5EF4-FFF2-40B4-BE49-F238E27FC236}">
                <a16:creationId xmlns:a16="http://schemas.microsoft.com/office/drawing/2014/main" id="{E084E33D-5918-475E-886E-BE088A45F471}"/>
              </a:ext>
            </a:extLst>
          </p:cNvPr>
          <p:cNvSpPr/>
          <p:nvPr/>
        </p:nvSpPr>
        <p:spPr>
          <a:xfrm>
            <a:off x="11069053" y="6179419"/>
            <a:ext cx="712269" cy="269507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07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98DDC-A3A0-4CD7-979F-23A880A0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23767"/>
            <a:ext cx="9905998" cy="1478570"/>
          </a:xfrm>
        </p:spPr>
        <p:txBody>
          <a:bodyPr/>
          <a:lstStyle/>
          <a:p>
            <a:pPr algn="ctr"/>
            <a:r>
              <a:rPr lang="pl-PL" dirty="0"/>
              <a:t>Rodzaje bindownic: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8B4FE-2006-4295-BB37-DB9FAA1D7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567" y="2355365"/>
            <a:ext cx="2756820" cy="3541714"/>
          </a:xfrm>
        </p:spPr>
        <p:txBody>
          <a:bodyPr>
            <a:normAutofit/>
          </a:bodyPr>
          <a:lstStyle/>
          <a:p>
            <a:r>
              <a:rPr lang="pl-PL" sz="2800" dirty="0"/>
              <a:t>Grzebieniowe</a:t>
            </a:r>
          </a:p>
          <a:p>
            <a:r>
              <a:rPr lang="pl-PL" sz="2800" dirty="0"/>
              <a:t>Drutowe</a:t>
            </a:r>
          </a:p>
          <a:p>
            <a:r>
              <a:rPr lang="pl-PL" sz="2800" dirty="0"/>
              <a:t>Paskowe</a:t>
            </a:r>
          </a:p>
          <a:p>
            <a:r>
              <a:rPr lang="pl-PL" sz="2800" dirty="0"/>
              <a:t>Spiralowe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9E09B0C0-F549-419F-8B97-6554762E78E4}"/>
              </a:ext>
            </a:extLst>
          </p:cNvPr>
          <p:cNvSpPr txBox="1">
            <a:spLocks/>
          </p:cNvSpPr>
          <p:nvPr/>
        </p:nvSpPr>
        <p:spPr>
          <a:xfrm>
            <a:off x="7167612" y="2355365"/>
            <a:ext cx="369930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/>
              <a:t>Termiczne</a:t>
            </a:r>
          </a:p>
          <a:p>
            <a:r>
              <a:rPr lang="pl-PL" dirty="0"/>
              <a:t>Kanałowe</a:t>
            </a:r>
          </a:p>
          <a:p>
            <a:r>
              <a:rPr lang="pl-PL" dirty="0"/>
              <a:t>Typu Click</a:t>
            </a:r>
          </a:p>
          <a:p>
            <a:r>
              <a:rPr lang="pl-PL" dirty="0"/>
              <a:t>Grzebieniowo-drutowe</a:t>
            </a:r>
          </a:p>
        </p:txBody>
      </p:sp>
      <p:sp>
        <p:nvSpPr>
          <p:cNvPr id="7" name="Strzałka: pagon 6">
            <a:hlinkClick r:id="rId2" action="ppaction://hlinksldjump"/>
            <a:extLst>
              <a:ext uri="{FF2B5EF4-FFF2-40B4-BE49-F238E27FC236}">
                <a16:creationId xmlns:a16="http://schemas.microsoft.com/office/drawing/2014/main" id="{8846CB81-4EA8-4F18-B9C5-BCE78DEDB5CE}"/>
              </a:ext>
            </a:extLst>
          </p:cNvPr>
          <p:cNvSpPr/>
          <p:nvPr/>
        </p:nvSpPr>
        <p:spPr>
          <a:xfrm>
            <a:off x="11069053" y="6179419"/>
            <a:ext cx="712269" cy="269507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7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9DF2A2C-388B-49A0-A2E1-818C6C338A99}"/>
              </a:ext>
            </a:extLst>
          </p:cNvPr>
          <p:cNvSpPr txBox="1"/>
          <p:nvPr/>
        </p:nvSpPr>
        <p:spPr>
          <a:xfrm>
            <a:off x="2177312" y="410779"/>
            <a:ext cx="39656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Grzebieniowe</a:t>
            </a:r>
            <a:r>
              <a:rPr lang="pl-PL" sz="2800" dirty="0"/>
              <a:t> – najbardziej popularne, plastikowe grzbiety można rozkładać i </a:t>
            </a:r>
          </a:p>
          <a:p>
            <a:r>
              <a:rPr lang="pl-PL" sz="2800" dirty="0"/>
              <a:t>w prosty sposób wymieniać kartki.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F53197A-F5DF-4772-A353-758922245344}"/>
              </a:ext>
            </a:extLst>
          </p:cNvPr>
          <p:cNvSpPr txBox="1"/>
          <p:nvPr/>
        </p:nvSpPr>
        <p:spPr>
          <a:xfrm>
            <a:off x="6821105" y="3521642"/>
            <a:ext cx="39656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2. </a:t>
            </a:r>
            <a:r>
              <a:rPr lang="pl-PL" sz="2800" b="1" dirty="0"/>
              <a:t>Drutowe</a:t>
            </a:r>
            <a:r>
              <a:rPr lang="pl-PL" sz="2800" dirty="0"/>
              <a:t> – zapewniają elegancką i mocną oprawę, grzbiety drutowe pozwalają na obracanie kartek o 360 stopni.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79ABD61-4B7E-4432-9FDB-7CF6A36F5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86" y="3891587"/>
            <a:ext cx="4737635" cy="15068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30AED18-CA73-4503-A358-D2238915B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404" y="733099"/>
            <a:ext cx="3048000" cy="20330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</p:spPr>
      </p:pic>
      <p:sp>
        <p:nvSpPr>
          <p:cNvPr id="12" name="Strzałka: pagon 11">
            <a:hlinkClick r:id="rId4" action="ppaction://hlinksldjump"/>
            <a:extLst>
              <a:ext uri="{FF2B5EF4-FFF2-40B4-BE49-F238E27FC236}">
                <a16:creationId xmlns:a16="http://schemas.microsoft.com/office/drawing/2014/main" id="{54AA86D7-8BFD-4842-8901-903ACFE46CF8}"/>
              </a:ext>
            </a:extLst>
          </p:cNvPr>
          <p:cNvSpPr/>
          <p:nvPr/>
        </p:nvSpPr>
        <p:spPr>
          <a:xfrm>
            <a:off x="11069053" y="6179419"/>
            <a:ext cx="712269" cy="269507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8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F84D235-A018-4155-8373-6FF24BC0D625}"/>
              </a:ext>
            </a:extLst>
          </p:cNvPr>
          <p:cNvSpPr txBox="1"/>
          <p:nvPr/>
        </p:nvSpPr>
        <p:spPr>
          <a:xfrm>
            <a:off x="1620253" y="644892"/>
            <a:ext cx="49088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3. </a:t>
            </a:r>
            <a:r>
              <a:rPr lang="pl-PL" sz="2800" b="1" dirty="0"/>
              <a:t>Paskowe</a:t>
            </a:r>
            <a:r>
              <a:rPr lang="pl-PL" sz="2800" dirty="0"/>
              <a:t> – robiące 4 dziurki w papierze i dopuszczające wielokrotne otwieranie (VeloBind) lub 10 dziurek i oprawiające na stałe (SureBind).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7EC80C3-8073-466E-8F44-9FF5104023C3}"/>
              </a:ext>
            </a:extLst>
          </p:cNvPr>
          <p:cNvSpPr txBox="1"/>
          <p:nvPr/>
        </p:nvSpPr>
        <p:spPr>
          <a:xfrm>
            <a:off x="1620253" y="3429000"/>
            <a:ext cx="49088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4. </a:t>
            </a:r>
            <a:r>
              <a:rPr lang="pl-PL" sz="2800" b="1" dirty="0"/>
              <a:t>Spiralowe</a:t>
            </a:r>
            <a:r>
              <a:rPr lang="pl-PL" sz="2800" dirty="0"/>
              <a:t> – zapewniają obracanie stron zabindowanych dokumentów o 360 stopni, a wymiana kartek jest możliwa po odcięciu końca grzbietu spiralnego (CoilBind).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F3967F9-AC97-4BEA-9B1D-99C4CA7AB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245" y="3705153"/>
            <a:ext cx="3086501" cy="23148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541D11D-F773-42DE-99D9-30F42625B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244" y="767823"/>
            <a:ext cx="3086501" cy="23850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Strzałka: pagon 9">
            <a:hlinkClick r:id="rId4" action="ppaction://hlinksldjump"/>
            <a:extLst>
              <a:ext uri="{FF2B5EF4-FFF2-40B4-BE49-F238E27FC236}">
                <a16:creationId xmlns:a16="http://schemas.microsoft.com/office/drawing/2014/main" id="{532FADD7-9F2F-4C07-A5EC-1A280145908B}"/>
              </a:ext>
            </a:extLst>
          </p:cNvPr>
          <p:cNvSpPr/>
          <p:nvPr/>
        </p:nvSpPr>
        <p:spPr>
          <a:xfrm>
            <a:off x="11069053" y="6179419"/>
            <a:ext cx="712269" cy="269507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24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E7492337-85B6-4392-8BA9-C0A65CF77680}"/>
              </a:ext>
            </a:extLst>
          </p:cNvPr>
          <p:cNvSpPr txBox="1"/>
          <p:nvPr/>
        </p:nvSpPr>
        <p:spPr>
          <a:xfrm>
            <a:off x="1379620" y="580101"/>
            <a:ext cx="96701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5. </a:t>
            </a:r>
            <a:r>
              <a:rPr lang="pl-PL" sz="2800" b="1" dirty="0"/>
              <a:t>Termiczne</a:t>
            </a:r>
            <a:r>
              <a:rPr lang="pl-PL" sz="2800" dirty="0"/>
              <a:t> – dają elegancki efekt, bindują w sposób „książkowy”, okładki do termicznego bindowania zawierają klej, nie jest możliwa wymiana kartek.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3E405EE-CEC3-4F4B-BA81-0AE1D1CB7AA3}"/>
              </a:ext>
            </a:extLst>
          </p:cNvPr>
          <p:cNvSpPr txBox="1"/>
          <p:nvPr/>
        </p:nvSpPr>
        <p:spPr>
          <a:xfrm>
            <a:off x="1225616" y="4031130"/>
            <a:ext cx="99781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6. Kanałowe – zapewniają trwałą i elegancką oprawę (prac dyplomowych), do tego systemu oprawy stosowane są twarde okładki z metalową listwą zamocowaną w grzbiecie, oprawa bez klejenia i bez dziurkowania, możliwość otworzenia dokumentu i oprawienia go w tę samą okładkę.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5AB906F-9015-4A4F-93DE-17C69F563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585" y="2305615"/>
            <a:ext cx="3957126" cy="13849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17CF4DC-F3F3-4F92-94D3-C1F12FE27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207" y="2305614"/>
            <a:ext cx="2453187" cy="13849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Strzałka: pagon 11">
            <a:hlinkClick r:id="rId4" action="ppaction://hlinksldjump"/>
            <a:extLst>
              <a:ext uri="{FF2B5EF4-FFF2-40B4-BE49-F238E27FC236}">
                <a16:creationId xmlns:a16="http://schemas.microsoft.com/office/drawing/2014/main" id="{CFD6770D-7B81-4F16-8A71-F1C39444B7A9}"/>
              </a:ext>
            </a:extLst>
          </p:cNvPr>
          <p:cNvSpPr/>
          <p:nvPr/>
        </p:nvSpPr>
        <p:spPr>
          <a:xfrm>
            <a:off x="11069053" y="6179419"/>
            <a:ext cx="712269" cy="269507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47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0792837C-D9F9-4F33-8BED-80293EA9ED5E}"/>
              </a:ext>
            </a:extLst>
          </p:cNvPr>
          <p:cNvSpPr txBox="1"/>
          <p:nvPr/>
        </p:nvSpPr>
        <p:spPr>
          <a:xfrm>
            <a:off x="1443789" y="346510"/>
            <a:ext cx="43409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7. </a:t>
            </a:r>
            <a:r>
              <a:rPr lang="pl-PL" sz="2800" b="1" dirty="0"/>
              <a:t>Typu Click </a:t>
            </a:r>
            <a:r>
              <a:rPr lang="pl-PL" sz="2800" dirty="0"/>
              <a:t>– najłatwiejsze w użyciu, specjalne grzbiety Click można zamykać i otwierać zipperem lub ręką. Ten system bindowania jest kompatybilny z oprawą drutową 3:1 – ta sama ilość otworów.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050CAEC-1298-45B6-8363-EDA84DF84F4F}"/>
              </a:ext>
            </a:extLst>
          </p:cNvPr>
          <p:cNvSpPr txBox="1"/>
          <p:nvPr/>
        </p:nvSpPr>
        <p:spPr>
          <a:xfrm>
            <a:off x="5784783" y="3941025"/>
            <a:ext cx="5496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8. </a:t>
            </a:r>
            <a:r>
              <a:rPr lang="pl-PL" sz="2800" b="1" dirty="0"/>
              <a:t>Grzebieniowo-drutowe</a:t>
            </a:r>
            <a:r>
              <a:rPr lang="pl-PL" sz="2800" dirty="0"/>
              <a:t> – łączą w sobie funkcje bindownic grzebieniowych i drutowych, można w nich stosować grzbiety plastikowe i drutowe o rozstawie 2:1.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0856DA4-7C6B-4662-9968-A28C7F053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220" y="1075553"/>
            <a:ext cx="4923589" cy="18414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1B52421-D722-47BF-9EF4-154297906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785" y="4180957"/>
            <a:ext cx="2852488" cy="19016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</p:spPr>
      </p:pic>
      <p:sp>
        <p:nvSpPr>
          <p:cNvPr id="10" name="Strzałka: pagon 9">
            <a:hlinkClick r:id="rId4" action="ppaction://hlinksldjump"/>
            <a:extLst>
              <a:ext uri="{FF2B5EF4-FFF2-40B4-BE49-F238E27FC236}">
                <a16:creationId xmlns:a16="http://schemas.microsoft.com/office/drawing/2014/main" id="{712BBC07-934E-4C73-B0E0-6E8251E6756D}"/>
              </a:ext>
            </a:extLst>
          </p:cNvPr>
          <p:cNvSpPr/>
          <p:nvPr/>
        </p:nvSpPr>
        <p:spPr>
          <a:xfrm>
            <a:off x="11069053" y="6179419"/>
            <a:ext cx="712269" cy="269507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42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68BD6F9F-CCCD-4CE2-8B67-25AD3A663FC2}"/>
              </a:ext>
            </a:extLst>
          </p:cNvPr>
          <p:cNvSpPr/>
          <p:nvPr/>
        </p:nvSpPr>
        <p:spPr>
          <a:xfrm>
            <a:off x="4150837" y="888278"/>
            <a:ext cx="32550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KONIEC</a:t>
            </a:r>
            <a:endParaRPr lang="pl-PL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5DAB9ED-D552-4234-BF7E-137D6982A547}"/>
              </a:ext>
            </a:extLst>
          </p:cNvPr>
          <p:cNvSpPr txBox="1"/>
          <p:nvPr/>
        </p:nvSpPr>
        <p:spPr>
          <a:xfrm>
            <a:off x="4371924" y="2413337"/>
            <a:ext cx="28128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/>
              <a:t>Przygotowała:</a:t>
            </a:r>
            <a:br>
              <a:rPr lang="pl-PL" sz="2400" dirty="0"/>
            </a:br>
            <a:r>
              <a:rPr lang="pl-PL" sz="2400" dirty="0"/>
              <a:t>Katarzyna Rutkowska</a:t>
            </a:r>
          </a:p>
          <a:p>
            <a:pPr algn="ctr"/>
            <a:r>
              <a:rPr lang="pl-PL" sz="2400" dirty="0"/>
              <a:t>Klasa 1c</a:t>
            </a:r>
          </a:p>
        </p:txBody>
      </p:sp>
    </p:spTree>
    <p:extLst>
      <p:ext uri="{BB962C8B-B14F-4D97-AF65-F5344CB8AC3E}">
        <p14:creationId xmlns:p14="http://schemas.microsoft.com/office/powerpoint/2010/main" val="2650391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98B9114-2798-469F-9995-BEDC5538DA57}"/>
              </a:ext>
            </a:extLst>
          </p:cNvPr>
          <p:cNvSpPr txBox="1"/>
          <p:nvPr/>
        </p:nvSpPr>
        <p:spPr>
          <a:xfrm>
            <a:off x="5072513" y="163629"/>
            <a:ext cx="161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/>
              <a:t>Źródła: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5CC8511-BBA8-44BB-AF99-B31BE0E8EDBE}"/>
              </a:ext>
            </a:extLst>
          </p:cNvPr>
          <p:cNvSpPr txBox="1"/>
          <p:nvPr/>
        </p:nvSpPr>
        <p:spPr>
          <a:xfrm>
            <a:off x="1636294" y="1424540"/>
            <a:ext cx="77579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2"/>
              </a:rPr>
              <a:t>http://marker.by/broshjurovschik-wallner-s-100.html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3"/>
              </a:rPr>
              <a:t>http://focusdruk.pl/?p=12372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4"/>
              </a:rPr>
              <a:t>http://alejestudio.pl/oprawa/bindowanie-drutowe/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5"/>
              </a:rPr>
              <a:t>http://copyzone.pl/bindowanie-251-400-kartek-p-52.html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6"/>
              </a:rPr>
              <a:t>http://shift.pl/gbc-grzbiety-paskowe-2-surebinder-do-250-kartek--czarne_22877.html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7"/>
              </a:rPr>
              <a:t>http://www.pleszka.pl/bindowanie/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8"/>
              </a:rPr>
              <a:t>http://www.origo.poznan.pl/Produkty/bindownice/bindowniceclickbind/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9"/>
              </a:rPr>
              <a:t>https://abcprezentacji.pl/Bindownica-grzebieniowo-drutowa-GBC-MultiBind-230-p2991.html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2BA9EA8-74F8-44B1-94E4-AAB1DB39BD81}"/>
              </a:ext>
            </a:extLst>
          </p:cNvPr>
          <p:cNvSpPr txBox="1"/>
          <p:nvPr/>
        </p:nvSpPr>
        <p:spPr>
          <a:xfrm>
            <a:off x="1636294" y="1055208"/>
            <a:ext cx="84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Grafiki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16D74A3-252D-42E3-89E0-C3B0D6C4ABEF}"/>
              </a:ext>
            </a:extLst>
          </p:cNvPr>
          <p:cNvSpPr txBox="1"/>
          <p:nvPr/>
        </p:nvSpPr>
        <p:spPr>
          <a:xfrm>
            <a:off x="1636294" y="4533499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Informacje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B8D794B-D7E5-44A4-BA3B-205AC827FACE}"/>
              </a:ext>
            </a:extLst>
          </p:cNvPr>
          <p:cNvSpPr txBox="1"/>
          <p:nvPr/>
        </p:nvSpPr>
        <p:spPr>
          <a:xfrm>
            <a:off x="1636294" y="4933193"/>
            <a:ext cx="7799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hlinkClick r:id="rId10"/>
              </a:rPr>
              <a:t>http://85.11.80.137/zset/1c/chppiitd/prace%20wykonczeniowe/bindownice.pdf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3783925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92</TotalTime>
  <Words>378</Words>
  <Application>Microsoft Office PowerPoint</Application>
  <PresentationFormat>Panoramiczny</PresentationFormat>
  <Paragraphs>35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Bodoni MT</vt:lpstr>
      <vt:lpstr>Trebuchet MS</vt:lpstr>
      <vt:lpstr>Tw Cen MT</vt:lpstr>
      <vt:lpstr>Obwód</vt:lpstr>
      <vt:lpstr>Prezentacja programu PowerPoint</vt:lpstr>
      <vt:lpstr>Prezentacja programu PowerPoint</vt:lpstr>
      <vt:lpstr>Rodzaje bindownic: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kasia rutkowska</dc:creator>
  <cp:lastModifiedBy>kasia rutkowska</cp:lastModifiedBy>
  <cp:revision>11</cp:revision>
  <dcterms:created xsi:type="dcterms:W3CDTF">2018-01-03T17:58:14Z</dcterms:created>
  <dcterms:modified xsi:type="dcterms:W3CDTF">2018-01-03T19:30:15Z</dcterms:modified>
</cp:coreProperties>
</file>