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8" r:id="rId9"/>
    <p:sldId id="261" r:id="rId10"/>
    <p:sldId id="269" r:id="rId11"/>
    <p:sldId id="265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20B0-BA1C-4BE1-87B2-E48ACEC2C7C9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CB5C-F434-44B7-9B55-D1BBF78D6F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9394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20B0-BA1C-4BE1-87B2-E48ACEC2C7C9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CB5C-F434-44B7-9B55-D1BBF78D6F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6837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20B0-BA1C-4BE1-87B2-E48ACEC2C7C9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CB5C-F434-44B7-9B55-D1BBF78D6F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655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20B0-BA1C-4BE1-87B2-E48ACEC2C7C9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CB5C-F434-44B7-9B55-D1BBF78D6F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0002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20B0-BA1C-4BE1-87B2-E48ACEC2C7C9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CB5C-F434-44B7-9B55-D1BBF78D6F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8289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20B0-BA1C-4BE1-87B2-E48ACEC2C7C9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CB5C-F434-44B7-9B55-D1BBF78D6F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5924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20B0-BA1C-4BE1-87B2-E48ACEC2C7C9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CB5C-F434-44B7-9B55-D1BBF78D6F1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39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20B0-BA1C-4BE1-87B2-E48ACEC2C7C9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CB5C-F434-44B7-9B55-D1BBF78D6F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2776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20B0-BA1C-4BE1-87B2-E48ACEC2C7C9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CB5C-F434-44B7-9B55-D1BBF78D6F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363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20B0-BA1C-4BE1-87B2-E48ACEC2C7C9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CB5C-F434-44B7-9B55-D1BBF78D6F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220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EB420B0-BA1C-4BE1-87B2-E48ACEC2C7C9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CB5C-F434-44B7-9B55-D1BBF78D6F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6212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EB420B0-BA1C-4BE1-87B2-E48ACEC2C7C9}" type="datetimeFigureOut">
              <a:rPr lang="pl-PL" smtClean="0"/>
              <a:t>26.04.2018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78FCB5C-F434-44B7-9B55-D1BBF78D6F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123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BINDOWANIE</a:t>
            </a:r>
            <a:endParaRPr lang="pl-PL" sz="54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51" y="4510175"/>
            <a:ext cx="2110675" cy="187157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052" y="4304316"/>
            <a:ext cx="2088535" cy="208418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213" y="4707775"/>
            <a:ext cx="2452290" cy="167397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364" y="4297565"/>
            <a:ext cx="3108538" cy="197167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61" y="285057"/>
            <a:ext cx="2315100" cy="186293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148" y="75526"/>
            <a:ext cx="2139703" cy="2115185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14" y="285057"/>
            <a:ext cx="2351448" cy="170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69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60916" y="208649"/>
            <a:ext cx="3070168" cy="323366"/>
          </a:xfrm>
        </p:spPr>
        <p:txBody>
          <a:bodyPr>
            <a:normAutofit fontScale="90000"/>
          </a:bodyPr>
          <a:lstStyle/>
          <a:p>
            <a:r>
              <a:rPr lang="pl-PL" sz="1600" dirty="0" smtClean="0"/>
              <a:t>Termobindownice</a:t>
            </a:r>
            <a:endParaRPr lang="pl-PL" sz="1600" dirty="0"/>
          </a:p>
        </p:txBody>
      </p:sp>
      <p:sp>
        <p:nvSpPr>
          <p:cNvPr id="5" name="Prostokąt 4"/>
          <p:cNvSpPr/>
          <p:nvPr/>
        </p:nvSpPr>
        <p:spPr>
          <a:xfrm>
            <a:off x="5986271" y="1252796"/>
            <a:ext cx="5061343" cy="411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59" y="4057563"/>
            <a:ext cx="5572125" cy="2009775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5986270" y="1434772"/>
            <a:ext cx="50613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TERMOOKŁADKI</a:t>
            </a:r>
          </a:p>
          <a:p>
            <a:pPr algn="ctr"/>
            <a:endParaRPr lang="pl-PL" sz="1400" dirty="0" smtClean="0"/>
          </a:p>
          <a:p>
            <a:r>
              <a:rPr lang="pl-PL" sz="1400" dirty="0" smtClean="0"/>
              <a:t>czyli gotowe oprawy </a:t>
            </a:r>
            <a:r>
              <a:rPr lang="pl-PL" sz="1400" dirty="0"/>
              <a:t>z paskiem kleju usytuowanym na grzbiecie. Dostępne są one w różnych formatach, kolorach oraz charakteryzujące się różnymi szerokościami grzbietu. Wpływają </a:t>
            </a:r>
            <a:r>
              <a:rPr lang="pl-PL" sz="1400" dirty="0" smtClean="0"/>
              <a:t>    na </a:t>
            </a:r>
            <a:r>
              <a:rPr lang="pl-PL" sz="1400" dirty="0"/>
              <a:t>atrakcyjność wizualną dokumentacji w biurach czy urzędach</a:t>
            </a:r>
            <a:r>
              <a:rPr lang="pl-PL" sz="1400" dirty="0" smtClean="0"/>
              <a:t>.</a:t>
            </a:r>
          </a:p>
          <a:p>
            <a:endParaRPr lang="pl-PL" sz="1400" dirty="0"/>
          </a:p>
          <a:p>
            <a:r>
              <a:rPr lang="pl-PL" sz="1400" dirty="0" smtClean="0"/>
              <a:t>Charakteryzują się różnymi szerokościami grzbietów, podstawowy model składa się </a:t>
            </a:r>
            <a:r>
              <a:rPr lang="pl-PL" sz="1400" dirty="0"/>
              <a:t>z przodu (krystalicznie przejrzysta </a:t>
            </a:r>
            <a:r>
              <a:rPr lang="pl-PL" sz="1400" dirty="0" smtClean="0"/>
              <a:t>folia), grzbietu oraz </a:t>
            </a:r>
            <a:r>
              <a:rPr lang="pl-PL" sz="1400" dirty="0"/>
              <a:t>tyłu (karton</a:t>
            </a:r>
            <a:r>
              <a:rPr lang="pl-PL" sz="1400" dirty="0" smtClean="0"/>
              <a:t>)</a:t>
            </a:r>
          </a:p>
          <a:p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c</a:t>
            </a:r>
            <a:r>
              <a:rPr lang="pl-PL" sz="1400" dirty="0" smtClean="0"/>
              <a:t>eny za 100 szt. </a:t>
            </a:r>
            <a:r>
              <a:rPr lang="pl-PL" sz="1400" dirty="0"/>
              <a:t>w</a:t>
            </a:r>
            <a:r>
              <a:rPr lang="pl-PL" sz="1400" dirty="0" smtClean="0"/>
              <a:t>ahają się około 120 zł w zależności             od szerokości grzbietu i ilości kartek które mogą oprawić</a:t>
            </a:r>
            <a:endParaRPr lang="pl-PL" sz="1400" dirty="0"/>
          </a:p>
          <a:p>
            <a:endParaRPr lang="pl-PL" sz="1400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26" y="973455"/>
            <a:ext cx="2908589" cy="290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19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przygotowali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 smtClean="0"/>
              <a:t>Natalia </a:t>
            </a:r>
            <a:r>
              <a:rPr lang="pl-PL" dirty="0"/>
              <a:t>D</a:t>
            </a:r>
            <a:r>
              <a:rPr lang="pl-PL" dirty="0" smtClean="0"/>
              <a:t>atkun</a:t>
            </a:r>
          </a:p>
          <a:p>
            <a:pPr algn="ctr"/>
            <a:r>
              <a:rPr lang="pl-PL" dirty="0" smtClean="0"/>
              <a:t>Bartosz Doleżych</a:t>
            </a:r>
          </a:p>
          <a:p>
            <a:pPr algn="ctr"/>
            <a:r>
              <a:rPr lang="pl-PL" dirty="0" smtClean="0"/>
              <a:t>Jagoda Magiera</a:t>
            </a:r>
          </a:p>
          <a:p>
            <a:pPr algn="ctr"/>
            <a:r>
              <a:rPr lang="pl-PL" dirty="0" smtClean="0"/>
              <a:t>Michał Piechowicz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5502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1836" y="888492"/>
            <a:ext cx="5817489" cy="1188720"/>
          </a:xfrm>
        </p:spPr>
        <p:txBody>
          <a:bodyPr/>
          <a:lstStyle/>
          <a:p>
            <a:r>
              <a:rPr lang="pl-PL" dirty="0" smtClean="0"/>
              <a:t>Czym jest bindowanie?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9870" y="2518028"/>
            <a:ext cx="6053280" cy="3101983"/>
          </a:xfrm>
        </p:spPr>
        <p:txBody>
          <a:bodyPr/>
          <a:lstStyle/>
          <a:p>
            <a:r>
              <a:rPr lang="pl-PL" dirty="0" smtClean="0"/>
              <a:t>Technologia introligatorska </a:t>
            </a:r>
            <a:r>
              <a:rPr lang="pl-PL" dirty="0"/>
              <a:t>łączenia luźnych kartek </a:t>
            </a:r>
            <a:r>
              <a:rPr lang="pl-PL" dirty="0" smtClean="0"/>
              <a:t>            za </a:t>
            </a:r>
            <a:r>
              <a:rPr lang="pl-PL" dirty="0"/>
              <a:t>pomocą </a:t>
            </a:r>
            <a:r>
              <a:rPr lang="pl-PL" dirty="0" smtClean="0"/>
              <a:t>sczepiania ich </a:t>
            </a:r>
            <a:r>
              <a:rPr lang="pl-PL" dirty="0"/>
              <a:t>jednego brzegu za pomocą </a:t>
            </a:r>
            <a:r>
              <a:rPr lang="pl-PL" dirty="0" smtClean="0"/>
              <a:t>bind.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481" y="1"/>
            <a:ext cx="6436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05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Bindownice do opraw plastikowych grzebieniowych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600" dirty="0"/>
              <a:t>Grzebieniowe oprawy plastikowe to najtańsza forma bindowania, dająca możliwość połączenia dużej ilości stron grzbietem z tworzywa sztucznego. </a:t>
            </a:r>
            <a:r>
              <a:rPr lang="pl-PL" sz="1600" dirty="0" smtClean="0"/>
              <a:t>Proces </a:t>
            </a:r>
            <a:r>
              <a:rPr lang="pl-PL" sz="1600" dirty="0"/>
              <a:t>oprawiania </a:t>
            </a:r>
            <a:r>
              <a:rPr lang="pl-PL" sz="1600" dirty="0" smtClean="0"/>
              <a:t>      jest </a:t>
            </a:r>
            <a:r>
              <a:rPr lang="pl-PL" sz="1600" dirty="0"/>
              <a:t>łatwy i szybki. Dokument po połączeniu grzbietem można rozłożyć na płasko, </a:t>
            </a:r>
            <a:r>
              <a:rPr lang="pl-PL" sz="1600" dirty="0"/>
              <a:t> </a:t>
            </a:r>
            <a:r>
              <a:rPr lang="pl-PL" sz="1600" dirty="0" smtClean="0"/>
              <a:t>      </a:t>
            </a:r>
            <a:r>
              <a:rPr lang="pl-PL" sz="1600" dirty="0" smtClean="0"/>
              <a:t>ale </a:t>
            </a:r>
            <a:r>
              <a:rPr lang="pl-PL" sz="1600" dirty="0"/>
              <a:t>stron nie obrócimy o pełny kąt 360 st.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987" y="3776749"/>
            <a:ext cx="3292278" cy="29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66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 rot="10800000" flipV="1">
            <a:off x="2922201" y="274325"/>
            <a:ext cx="6347598" cy="556948"/>
          </a:xfrm>
        </p:spPr>
        <p:txBody>
          <a:bodyPr>
            <a:noAutofit/>
          </a:bodyPr>
          <a:lstStyle/>
          <a:p>
            <a:r>
              <a:rPr lang="pl-PL" sz="1600" dirty="0"/>
              <a:t>Bindownice do opraw plastikowych grzebieniowych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39" y="1252797"/>
            <a:ext cx="3768138" cy="261885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63" y="4141643"/>
            <a:ext cx="3275676" cy="2456757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5828327" y="1585307"/>
            <a:ext cx="5061343" cy="3851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7182196" y="57894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961330" y="1926276"/>
            <a:ext cx="4795336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PLASTIKOWE GRZBIETY DO BINDOWANIA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dirty="0"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400" dirty="0" smtClean="0"/>
              <a:t>Dzięki </a:t>
            </a:r>
            <a:r>
              <a:rPr lang="pl-PL" sz="1400" dirty="0"/>
              <a:t>zróżnicowanym średnicom produktów możliwe jest ich optymalne dopasowanie do ilości kartek. </a:t>
            </a:r>
            <a:endParaRPr lang="pl-PL" altLang="pl-PL" sz="1200" dirty="0" smtClean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l-PL" altLang="pl-PL" sz="1400" dirty="0" smtClean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l-PL" altLang="pl-PL" sz="1400" dirty="0" smtClean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dostępne kolory: biały, żółty, czerwony, zielony, niebieski brązowy, czarny i przezroczysty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dostępne rozmiary: 5, 6, 10, 12,5, 14, 16, 19, 22, 25, 28,5, 32, 38, 45, 51 mm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altLang="pl-PL" sz="1400" dirty="0">
                <a:latin typeface="+mj-lt"/>
              </a:rPr>
              <a:t> </a:t>
            </a:r>
            <a:r>
              <a:rPr lang="pl-PL" altLang="pl-PL" sz="1400" dirty="0" smtClean="0">
                <a:latin typeface="+mj-lt"/>
              </a:rPr>
              <a:t>cena zależy od ilości opraw w opakowaniu, wielkości, długości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altLang="pl-PL" sz="1400" dirty="0" smtClean="0">
                <a:latin typeface="+mj-lt"/>
              </a:rPr>
              <a:t>i max. Ilości kartek w oprawie (od 6 zł do 60 zł)</a:t>
            </a: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7054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Bindownice do </a:t>
            </a:r>
            <a:r>
              <a:rPr lang="pl-PL" sz="2400" dirty="0" smtClean="0"/>
              <a:t>opraw drutowych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600" dirty="0" smtClean="0"/>
              <a:t>Są </a:t>
            </a:r>
            <a:r>
              <a:rPr lang="pl-PL" sz="1600" dirty="0"/>
              <a:t>to rozwiązania o dużej wytrzymałości i estetycznym wyglądzie. B</a:t>
            </a:r>
            <a:r>
              <a:rPr lang="pl-PL" sz="1600" dirty="0" smtClean="0"/>
              <a:t>indownice </a:t>
            </a:r>
            <a:r>
              <a:rPr lang="pl-PL" sz="1600" dirty="0"/>
              <a:t>do opraw drutowych są wyposażone w dwie dźwignie – jedną do dziurkowania i jedną </a:t>
            </a:r>
            <a:r>
              <a:rPr lang="pl-PL" sz="1600" dirty="0" smtClean="0"/>
              <a:t>              do </a:t>
            </a:r>
            <a:r>
              <a:rPr lang="pl-PL" sz="1600" dirty="0"/>
              <a:t>zaciskania grzbietów. T</a:t>
            </a:r>
            <a:r>
              <a:rPr lang="pl-PL" sz="1600" dirty="0" smtClean="0"/>
              <a:t>ak zbindowany dokument </a:t>
            </a:r>
            <a:r>
              <a:rPr lang="pl-PL" sz="1600" dirty="0"/>
              <a:t>można rozłożyć na płasko oraz obrócić o 360 st., ale nie ma możliwości dodania kart, czy zmiany ich kolejności.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36" y="3781425"/>
            <a:ext cx="2919528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08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5828329" y="1252797"/>
            <a:ext cx="5061343" cy="4665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320104" y="174983"/>
            <a:ext cx="5724144" cy="415221"/>
          </a:xfrm>
        </p:spPr>
        <p:txBody>
          <a:bodyPr>
            <a:noAutofit/>
          </a:bodyPr>
          <a:lstStyle/>
          <a:p>
            <a:r>
              <a:rPr lang="pl-PL" sz="1600" dirty="0"/>
              <a:t>Bindownice do </a:t>
            </a:r>
            <a:r>
              <a:rPr lang="pl-PL" sz="1600" dirty="0" smtClean="0"/>
              <a:t>opraw drutowych</a:t>
            </a:r>
            <a:endParaRPr lang="pl-PL" sz="16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828329" y="1497059"/>
            <a:ext cx="506134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GRZBIET DRUTOWY</a:t>
            </a:r>
          </a:p>
          <a:p>
            <a:endParaRPr lang="pl-PL" sz="1600" dirty="0" smtClean="0"/>
          </a:p>
          <a:p>
            <a:r>
              <a:rPr lang="pl-PL" sz="1400" dirty="0" smtClean="0"/>
              <a:t>Grzbiety </a:t>
            </a:r>
            <a:r>
              <a:rPr lang="pl-PL" sz="1400" dirty="0"/>
              <a:t>drutowe (metalowe) doskonale sprawdzają się przy oprawie kalendarzy, zeszytów, kołonotatników, atlasów </a:t>
            </a:r>
            <a:r>
              <a:rPr lang="pl-PL" sz="1400" dirty="0" smtClean="0"/>
              <a:t>      i </a:t>
            </a:r>
            <a:r>
              <a:rPr lang="pl-PL" sz="1400" dirty="0"/>
              <a:t>innych często wykorzystywanych dokumentów. Metalowe grzbiety </a:t>
            </a:r>
            <a:r>
              <a:rPr lang="pl-PL" sz="1400" dirty="0" smtClean="0"/>
              <a:t>pozwalają </a:t>
            </a:r>
            <a:r>
              <a:rPr lang="pl-PL" sz="1400" dirty="0"/>
              <a:t>na trwałe oprawianie wielu kartek używając </a:t>
            </a:r>
            <a:r>
              <a:rPr lang="pl-PL" sz="1400" dirty="0" err="1" smtClean="0"/>
              <a:t>bindownicy</a:t>
            </a:r>
            <a:r>
              <a:rPr lang="pl-PL" sz="1400" dirty="0" smtClean="0"/>
              <a:t> drutowej.</a:t>
            </a:r>
          </a:p>
          <a:p>
            <a:endParaRPr lang="pl-PL" sz="1400" dirty="0"/>
          </a:p>
          <a:p>
            <a:r>
              <a:rPr lang="pl-PL" sz="1400" dirty="0" smtClean="0"/>
              <a:t>doskonale </a:t>
            </a:r>
            <a:r>
              <a:rPr lang="pl-PL" sz="1400" dirty="0"/>
              <a:t>sprawdzają się przy oprawie kalendarzy, zeszytów, notatników, atlasów i innych często wykorzystywanych dokumentów. Metalowe grzbiety pozwalają na trwałe oprawianie wielu kartek używając </a:t>
            </a:r>
            <a:r>
              <a:rPr lang="pl-PL" sz="1400" dirty="0" err="1"/>
              <a:t>bindownicy</a:t>
            </a:r>
            <a:r>
              <a:rPr lang="pl-PL" sz="1400" dirty="0"/>
              <a:t> </a:t>
            </a:r>
            <a:r>
              <a:rPr lang="pl-PL" sz="1400" dirty="0" smtClean="0"/>
              <a:t>drutowej.</a:t>
            </a:r>
          </a:p>
          <a:p>
            <a:endParaRPr lang="pl-PL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/>
          </a:p>
          <a:p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W </a:t>
            </a:r>
            <a:r>
              <a:rPr lang="pl-PL" sz="1400" dirty="0"/>
              <a:t>zależności od rozmiaru oraz ilości ich ceny mogą wahać się w zakresie 30-100 złotych</a:t>
            </a:r>
          </a:p>
        </p:txBody>
      </p:sp>
      <p:sp>
        <p:nvSpPr>
          <p:cNvPr id="14" name="AutoShape 2" descr="Znalezione obrazy dla zapytania grzbiet drutowy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8" y="1252797"/>
            <a:ext cx="2532611" cy="2532611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78" y="3902825"/>
            <a:ext cx="2705793" cy="27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76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Bindownice do opraw </a:t>
            </a:r>
            <a:r>
              <a:rPr lang="pl-PL" dirty="0" smtClean="0"/>
              <a:t>spiralnych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600" dirty="0"/>
              <a:t>Zastosowanie oprawy spiralnej to stosunkowo niedrogi sposób łączenia kartek papieru, jednak dość czasochłonny i sprawiający nieco trudności.</a:t>
            </a:r>
            <a:br>
              <a:rPr lang="pl-PL" sz="1600" dirty="0"/>
            </a:br>
            <a:r>
              <a:rPr lang="pl-PL" sz="1600" dirty="0"/>
              <a:t>W oprawie spiralnej możliwy jest obrót kartek o 360 st. oraz płaskie ich rozłożenie. Dodawanie czy wymiana stron jest utrudniona i możliwa jedynie po odcięciu końca grzbietu spiralnego.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42" y="3856356"/>
            <a:ext cx="2826558" cy="282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8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338945" y="158773"/>
            <a:ext cx="5514110" cy="356616"/>
          </a:xfrm>
        </p:spPr>
        <p:txBody>
          <a:bodyPr>
            <a:normAutofit fontScale="90000"/>
          </a:bodyPr>
          <a:lstStyle/>
          <a:p>
            <a:r>
              <a:rPr lang="pl-PL" sz="1600" dirty="0"/>
              <a:t>Bindownice do opraw </a:t>
            </a:r>
            <a:r>
              <a:rPr lang="pl-PL" sz="1600" dirty="0" smtClean="0"/>
              <a:t>spiralnych</a:t>
            </a:r>
            <a:endParaRPr lang="pl-PL" sz="1600" dirty="0"/>
          </a:p>
        </p:txBody>
      </p:sp>
      <p:sp>
        <p:nvSpPr>
          <p:cNvPr id="5" name="Prostokąt 4"/>
          <p:cNvSpPr/>
          <p:nvPr/>
        </p:nvSpPr>
        <p:spPr>
          <a:xfrm>
            <a:off x="5828329" y="1252797"/>
            <a:ext cx="5061343" cy="411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65" y="869130"/>
            <a:ext cx="3606141" cy="270460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49" y="3815542"/>
            <a:ext cx="3876106" cy="2493818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6334299" y="1434396"/>
            <a:ext cx="380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SPIRALE PLASTIKOWE I METALOWE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880506" y="1986437"/>
            <a:ext cx="50091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Spirala profilowana z tworzywa </a:t>
            </a:r>
            <a:r>
              <a:rPr lang="pl-PL" sz="1400" dirty="0" smtClean="0"/>
              <a:t>PCV lub metalowa. </a:t>
            </a:r>
            <a:r>
              <a:rPr lang="pl-PL" sz="1400" dirty="0"/>
              <a:t>Estetyczny wygląd i wygoda użytkowania dokumentów oprawionych tą metodą, stawiają ją na czele nie tylko w domu i biurze, ale także w podróży. Łatwość czytania, przeglądania i kopiowania przez obracane o 360 stopni kartki decydują o jej funkcjonalności. Tak dziś wyglądają nowoczesne atlasy, przewodniki turystyczne, notatniki i zeszyty</a:t>
            </a:r>
            <a:r>
              <a:rPr lang="pl-PL" sz="1400" dirty="0" smtClean="0"/>
              <a:t>.</a:t>
            </a:r>
          </a:p>
          <a:p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m</a:t>
            </a:r>
            <a:r>
              <a:rPr lang="pl-PL" sz="1400" dirty="0" smtClean="0"/>
              <a:t>etalowa oprawa cena za sztukę ok. 10 zł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p</a:t>
            </a:r>
            <a:r>
              <a:rPr lang="pl-PL" sz="1400" dirty="0" smtClean="0"/>
              <a:t>lastikowa oprawa cena za sztukę ok. 5 zł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Ceny zależne od ilości max. Ilości kartek w oprawie i długości spirali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104513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Termobindownice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600" dirty="0"/>
              <a:t>użyciem termobindownicy wykonamy elegancką oprawę przypominającą budową książkę. Proces ten polega na oprawianiu kart w specjalne okładki, w których po wewnętrznej stronie grzbietu jest rozprowadzona warstwa topliwego kleju. Po umieszczeniu pliku kartek w urządzeniu rozgrzany klej wiąże je z grzbietem.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924" y="3819524"/>
            <a:ext cx="3786152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85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TM10001115[[fn=Paczka]]</Template>
  <TotalTime>160</TotalTime>
  <Words>526</Words>
  <Application>Microsoft Office PowerPoint</Application>
  <PresentationFormat>Panoramiczny</PresentationFormat>
  <Paragraphs>51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Parcel</vt:lpstr>
      <vt:lpstr>BINDOWANIE</vt:lpstr>
      <vt:lpstr>Czym jest bindowanie?</vt:lpstr>
      <vt:lpstr>Bindownice do opraw plastikowych grzebieniowych</vt:lpstr>
      <vt:lpstr>Bindownice do opraw plastikowych grzebieniowych</vt:lpstr>
      <vt:lpstr>Bindownice do opraw drutowych</vt:lpstr>
      <vt:lpstr>Bindownice do opraw drutowych</vt:lpstr>
      <vt:lpstr>Bindownice do opraw spiralnych</vt:lpstr>
      <vt:lpstr>Bindownice do opraw spiralnych</vt:lpstr>
      <vt:lpstr>Termobindownice</vt:lpstr>
      <vt:lpstr>Termobindownice</vt:lpstr>
      <vt:lpstr>przygotowali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BINDOWANIE</dc:title>
  <dc:creator>1cgrafika</dc:creator>
  <cp:lastModifiedBy>1cgrafika</cp:lastModifiedBy>
  <cp:revision>16</cp:revision>
  <dcterms:created xsi:type="dcterms:W3CDTF">2018-04-12T11:05:15Z</dcterms:created>
  <dcterms:modified xsi:type="dcterms:W3CDTF">2018-04-26T11:02:55Z</dcterms:modified>
</cp:coreProperties>
</file>