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3" r:id="rId6"/>
    <p:sldId id="274" r:id="rId7"/>
    <p:sldId id="262" r:id="rId8"/>
    <p:sldId id="266" r:id="rId9"/>
    <p:sldId id="259" r:id="rId10"/>
    <p:sldId id="264" r:id="rId11"/>
    <p:sldId id="267" r:id="rId12"/>
    <p:sldId id="263" r:id="rId13"/>
    <p:sldId id="268" r:id="rId14"/>
    <p:sldId id="269" r:id="rId15"/>
    <p:sldId id="270" r:id="rId16"/>
    <p:sldId id="271" r:id="rId17"/>
    <p:sldId id="260" r:id="rId18"/>
    <p:sldId id="272" r:id="rId19"/>
    <p:sldId id="26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5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68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4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40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2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5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8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59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64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79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47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6708-B477-4DC0-BAF7-2C01C6B719E5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3E87-7C53-4B49-8FC0-8C81BA7E61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6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6.xml"/><Relationship Id="rId7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jpg"/><Relationship Id="rId10" Type="http://schemas.openxmlformats.org/officeDocument/2006/relationships/slide" Target="slide15.xml"/><Relationship Id="rId4" Type="http://schemas.openxmlformats.org/officeDocument/2006/relationships/slide" Target="slide18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openxmlformats.org/officeDocument/2006/relationships/image" Target="../media/image3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10" Type="http://schemas.openxmlformats.org/officeDocument/2006/relationships/image" Target="../media/image5.png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slide" Target="slide9.xml"/><Relationship Id="rId7" Type="http://schemas.openxmlformats.org/officeDocument/2006/relationships/image" Target="../media/image12.emf"/><Relationship Id="rId12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.png"/><Relationship Id="rId5" Type="http://schemas.openxmlformats.org/officeDocument/2006/relationships/image" Target="../media/image11.jpg"/><Relationship Id="rId10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43200" y="1536701"/>
            <a:ext cx="6686550" cy="339248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Prace wykończeniowe :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Zszywanie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drutem, nićmi i klejenie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53" y="-109473"/>
            <a:ext cx="8166365" cy="6967473"/>
          </a:xfrm>
        </p:spPr>
      </p:pic>
    </p:spTree>
    <p:extLst>
      <p:ext uri="{BB962C8B-B14F-4D97-AF65-F5344CB8AC3E}">
        <p14:creationId xmlns:p14="http://schemas.microsoft.com/office/powerpoint/2010/main" val="19699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4" y="655093"/>
            <a:ext cx="11465167" cy="50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61313" y="382137"/>
            <a:ext cx="6946711" cy="1733265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  <a:latin typeface="+mn-lt"/>
              </a:rPr>
              <a:t>Ścieg Prosty</a:t>
            </a:r>
            <a:endParaRPr lang="pl-PL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41427" y="2686293"/>
            <a:ext cx="5509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Ścieg prosty stosuje się do szycia: </a:t>
            </a:r>
          </a:p>
          <a:p>
            <a:r>
              <a:rPr lang="pl-PL" dirty="0">
                <a:solidFill>
                  <a:schemeClr val="bg1"/>
                </a:solidFill>
              </a:rPr>
              <a:t>–  broszur  i  czasopism  skompletowanych  metodą  „składka  na  składkę”  o  średniej </a:t>
            </a:r>
            <a:r>
              <a:rPr lang="pl-PL" dirty="0" smtClean="0">
                <a:solidFill>
                  <a:schemeClr val="bg1"/>
                </a:solidFill>
              </a:rPr>
              <a:t> i dużej </a:t>
            </a:r>
            <a:r>
              <a:rPr lang="pl-PL" dirty="0">
                <a:solidFill>
                  <a:schemeClr val="bg1"/>
                </a:solidFill>
              </a:rPr>
              <a:t>grubości, </a:t>
            </a:r>
          </a:p>
          <a:p>
            <a:r>
              <a:rPr lang="pl-PL" dirty="0">
                <a:solidFill>
                  <a:schemeClr val="bg1"/>
                </a:solidFill>
              </a:rPr>
              <a:t>–  oraz wkładów </a:t>
            </a:r>
            <a:r>
              <a:rPr lang="pl-PL" dirty="0" smtClean="0">
                <a:solidFill>
                  <a:schemeClr val="bg1"/>
                </a:solidFill>
              </a:rPr>
              <a:t>książkowych</a:t>
            </a:r>
            <a:r>
              <a:rPr lang="pl-PL" dirty="0">
                <a:solidFill>
                  <a:schemeClr val="bg1"/>
                </a:solidFill>
              </a:rPr>
              <a:t>, których dalsza obróbka następuje na aparatach do obróbki </a:t>
            </a:r>
            <a:r>
              <a:rPr lang="pl-PL" dirty="0" smtClean="0">
                <a:solidFill>
                  <a:schemeClr val="bg1"/>
                </a:solidFill>
              </a:rPr>
              <a:t> wkładów</a:t>
            </a:r>
            <a:r>
              <a:rPr lang="pl-PL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341427" y="4262061"/>
            <a:ext cx="5509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Nitki  </a:t>
            </a:r>
            <a:r>
              <a:rPr lang="pl-PL" dirty="0">
                <a:solidFill>
                  <a:schemeClr val="bg1"/>
                </a:solidFill>
              </a:rPr>
              <a:t>wewnątrz  wszystkich  składek  znajdują  się  jedna  nad  drugą, </a:t>
            </a:r>
            <a:r>
              <a:rPr lang="pl-PL" dirty="0" smtClean="0">
                <a:solidFill>
                  <a:schemeClr val="bg1"/>
                </a:solidFill>
              </a:rPr>
              <a:t> tzn</a:t>
            </a:r>
            <a:r>
              <a:rPr lang="pl-PL" dirty="0">
                <a:solidFill>
                  <a:schemeClr val="bg1"/>
                </a:solidFill>
              </a:rPr>
              <a:t>. w jednakowej odległości od boku górnego składki. Powodują one większe pogrubienie </a:t>
            </a:r>
          </a:p>
          <a:p>
            <a:r>
              <a:rPr lang="pl-PL" dirty="0">
                <a:solidFill>
                  <a:schemeClr val="bg1"/>
                </a:solidFill>
              </a:rPr>
              <a:t>wkładu w obszarze grzbietu, a więc powinny być stosowane  przy mniejszej liczbie składek </a:t>
            </a:r>
          </a:p>
          <a:p>
            <a:r>
              <a:rPr lang="pl-PL" dirty="0">
                <a:solidFill>
                  <a:schemeClr val="bg1"/>
                </a:solidFill>
              </a:rPr>
              <a:t>we wkładzie. Ściegi proste ulegają łatwo rozpruciu. </a:t>
            </a: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251" y="118210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539" y="808560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05" y="184884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" y="2686293"/>
            <a:ext cx="2230856" cy="33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1848" y="5561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  <a:latin typeface="+mn-lt"/>
              </a:rPr>
              <a:t>Ścieg Przesuwany</a:t>
            </a:r>
            <a:endParaRPr lang="pl-PL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48000" y="25634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Ścieg przesuwany stosuje się do szycia: </a:t>
            </a:r>
          </a:p>
          <a:p>
            <a:r>
              <a:rPr lang="pl-PL" dirty="0">
                <a:solidFill>
                  <a:schemeClr val="bg1"/>
                </a:solidFill>
              </a:rPr>
              <a:t>–  wkładów  </a:t>
            </a:r>
            <a:r>
              <a:rPr lang="pl-PL" dirty="0" smtClean="0">
                <a:solidFill>
                  <a:schemeClr val="bg1"/>
                </a:solidFill>
              </a:rPr>
              <a:t>książkowych  </a:t>
            </a:r>
            <a:r>
              <a:rPr lang="pl-PL" dirty="0">
                <a:solidFill>
                  <a:schemeClr val="bg1"/>
                </a:solidFill>
              </a:rPr>
              <a:t>skompletowanych  ze  składek  ośmio-  i  szesnasto-  stronicowych, </a:t>
            </a:r>
            <a:r>
              <a:rPr lang="pl-PL" dirty="0" smtClean="0">
                <a:solidFill>
                  <a:schemeClr val="bg1"/>
                </a:solidFill>
              </a:rPr>
              <a:t> przy </a:t>
            </a:r>
            <a:r>
              <a:rPr lang="pl-PL" dirty="0">
                <a:solidFill>
                  <a:schemeClr val="bg1"/>
                </a:solidFill>
              </a:rPr>
              <a:t>grubości wkładu do 20 składek, </a:t>
            </a:r>
          </a:p>
          <a:p>
            <a:r>
              <a:rPr lang="pl-PL" dirty="0">
                <a:solidFill>
                  <a:schemeClr val="bg1"/>
                </a:solidFill>
              </a:rPr>
              <a:t>–  z </a:t>
            </a:r>
            <a:r>
              <a:rPr lang="pl-PL" dirty="0" smtClean="0">
                <a:solidFill>
                  <a:schemeClr val="bg1"/>
                </a:solidFill>
              </a:rPr>
              <a:t>użyciem </a:t>
            </a:r>
            <a:r>
              <a:rPr lang="pl-PL" dirty="0">
                <a:solidFill>
                  <a:schemeClr val="bg1"/>
                </a:solidFill>
              </a:rPr>
              <a:t>gazy: </a:t>
            </a:r>
            <a:r>
              <a:rPr lang="pl-PL" dirty="0" smtClean="0">
                <a:solidFill>
                  <a:schemeClr val="bg1"/>
                </a:solidFill>
              </a:rPr>
              <a:t>książek </a:t>
            </a:r>
            <a:r>
              <a:rPr lang="pl-PL" dirty="0">
                <a:solidFill>
                  <a:schemeClr val="bg1"/>
                </a:solidFill>
              </a:rPr>
              <a:t>wydrukowanych na papierze o gramaturze 100 g/m 2  i więcej, </a:t>
            </a:r>
            <a:r>
              <a:rPr lang="pl-PL" dirty="0" smtClean="0">
                <a:solidFill>
                  <a:schemeClr val="bg1"/>
                </a:solidFill>
              </a:rPr>
              <a:t> skompletowanych </a:t>
            </a:r>
            <a:r>
              <a:rPr lang="pl-PL" dirty="0">
                <a:solidFill>
                  <a:schemeClr val="bg1"/>
                </a:solidFill>
              </a:rPr>
              <a:t>ze składek 8-stronicowych, przy grubości wkładu do 10 składek.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48000" y="47533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  ściegach  przesuwanych  nitki  wewnątrz  składek  znajdują  się  jedna  nad  drugą,  </a:t>
            </a:r>
            <a:r>
              <a:rPr lang="pl-PL" dirty="0" smtClean="0">
                <a:solidFill>
                  <a:schemeClr val="bg1"/>
                </a:solidFill>
              </a:rPr>
              <a:t>tzn</a:t>
            </a:r>
            <a:r>
              <a:rPr lang="pl-PL" dirty="0">
                <a:solidFill>
                  <a:schemeClr val="bg1"/>
                </a:solidFill>
              </a:rPr>
              <a:t>.  w  jednakowej  odległości od  boku  górnego  składki w co drugiej składce. W składkach </a:t>
            </a:r>
            <a:r>
              <a:rPr lang="pl-PL" dirty="0" smtClean="0">
                <a:solidFill>
                  <a:schemeClr val="bg1"/>
                </a:solidFill>
              </a:rPr>
              <a:t> sąsiednich  </a:t>
            </a:r>
            <a:r>
              <a:rPr lang="pl-PL" dirty="0">
                <a:solidFill>
                  <a:schemeClr val="bg1"/>
                </a:solidFill>
              </a:rPr>
              <a:t>są  one  przesunięte  względem  siebie. </a:t>
            </a:r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898" y="71651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186" y="696392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62" y="138325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8" y="2703894"/>
            <a:ext cx="2051443" cy="31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4017" y="583489"/>
            <a:ext cx="69194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  <a:latin typeface="+mn-lt"/>
              </a:rPr>
              <a:t>Ścieg Przeplatany i Łańcuszkowy</a:t>
            </a:r>
            <a:endParaRPr lang="pl-PL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6884" y="24127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Ścieg </a:t>
            </a:r>
            <a:r>
              <a:rPr lang="pl-PL" b="1" dirty="0">
                <a:solidFill>
                  <a:schemeClr val="bg1"/>
                </a:solidFill>
              </a:rPr>
              <a:t>przeplatany</a:t>
            </a:r>
            <a:r>
              <a:rPr lang="pl-PL" dirty="0">
                <a:solidFill>
                  <a:schemeClr val="bg1"/>
                </a:solidFill>
              </a:rPr>
              <a:t> znalazł zastosowanie przy szyciu z materiałem wzmacniającym: </a:t>
            </a:r>
          </a:p>
          <a:p>
            <a:r>
              <a:rPr lang="pl-PL" dirty="0">
                <a:solidFill>
                  <a:schemeClr val="bg1"/>
                </a:solidFill>
              </a:rPr>
              <a:t>–  wkładów  </a:t>
            </a:r>
            <a:r>
              <a:rPr lang="pl-PL" dirty="0" smtClean="0">
                <a:solidFill>
                  <a:schemeClr val="bg1"/>
                </a:solidFill>
              </a:rPr>
              <a:t>książkowych  </a:t>
            </a:r>
            <a:r>
              <a:rPr lang="pl-PL" dirty="0">
                <a:solidFill>
                  <a:schemeClr val="bg1"/>
                </a:solidFill>
              </a:rPr>
              <a:t>dowolnego  formatu  grubości,  skompletowanych  ze  składek  </a:t>
            </a:r>
            <a:r>
              <a:rPr lang="pl-PL" dirty="0" smtClean="0">
                <a:solidFill>
                  <a:schemeClr val="bg1"/>
                </a:solidFill>
              </a:rPr>
              <a:t>16 </a:t>
            </a:r>
            <a:r>
              <a:rPr lang="pl-PL" dirty="0">
                <a:solidFill>
                  <a:schemeClr val="bg1"/>
                </a:solidFill>
              </a:rPr>
              <a:t>lub 32-stronicowych z późniejszą obróbką, </a:t>
            </a:r>
          </a:p>
          <a:p>
            <a:r>
              <a:rPr lang="pl-PL" dirty="0">
                <a:solidFill>
                  <a:schemeClr val="bg1"/>
                </a:solidFill>
              </a:rPr>
              <a:t>–  wkładów </a:t>
            </a:r>
            <a:r>
              <a:rPr lang="pl-PL" dirty="0" smtClean="0">
                <a:solidFill>
                  <a:schemeClr val="bg1"/>
                </a:solidFill>
              </a:rPr>
              <a:t>książkowych </a:t>
            </a:r>
            <a:r>
              <a:rPr lang="pl-PL" dirty="0">
                <a:solidFill>
                  <a:schemeClr val="bg1"/>
                </a:solidFill>
              </a:rPr>
              <a:t>typu encyklopedia.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68119" y="4934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Ścieg </a:t>
            </a:r>
            <a:r>
              <a:rPr lang="pl-PL" b="1" dirty="0">
                <a:solidFill>
                  <a:schemeClr val="bg1"/>
                </a:solidFill>
              </a:rPr>
              <a:t>łańcuszkowy</a:t>
            </a:r>
            <a:r>
              <a:rPr lang="pl-PL" dirty="0">
                <a:solidFill>
                  <a:schemeClr val="bg1"/>
                </a:solidFill>
              </a:rPr>
              <a:t> ma zastosowanie przy łączeniu broszur i czasopism.</a:t>
            </a:r>
          </a:p>
        </p:txBody>
      </p:sp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19" y="131858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407" y="808559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62" y="151299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73" y="2473277"/>
            <a:ext cx="1963051" cy="19507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51" y="4424021"/>
            <a:ext cx="1496568" cy="24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904" y="583489"/>
            <a:ext cx="10230135" cy="1325563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  <a:latin typeface="+mn-lt"/>
              </a:rPr>
              <a:t>Łączenie nićmi termoplastycznymi</a:t>
            </a:r>
            <a:endParaRPr lang="pl-PL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az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9" y="3429000"/>
            <a:ext cx="3953427" cy="322942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13898" y="2228671"/>
            <a:ext cx="11586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Łączenie </a:t>
            </a:r>
            <a:r>
              <a:rPr lang="pl-PL" dirty="0" smtClean="0">
                <a:solidFill>
                  <a:schemeClr val="bg1"/>
                </a:solidFill>
              </a:rPr>
              <a:t> nićmi  </a:t>
            </a:r>
            <a:r>
              <a:rPr lang="pl-PL" dirty="0">
                <a:solidFill>
                  <a:schemeClr val="bg1"/>
                </a:solidFill>
              </a:rPr>
              <a:t>termoplastycznymi  </a:t>
            </a:r>
            <a:r>
              <a:rPr lang="pl-PL" dirty="0" smtClean="0">
                <a:solidFill>
                  <a:schemeClr val="bg1"/>
                </a:solidFill>
              </a:rPr>
              <a:t>może  </a:t>
            </a:r>
            <a:r>
              <a:rPr lang="pl-PL" dirty="0">
                <a:solidFill>
                  <a:schemeClr val="bg1"/>
                </a:solidFill>
              </a:rPr>
              <a:t>następować  wyłącznie  we  wkład  wieloskładkowy.  Zasada </a:t>
            </a:r>
            <a:r>
              <a:rPr lang="pl-PL" dirty="0" smtClean="0">
                <a:solidFill>
                  <a:schemeClr val="bg1"/>
                </a:solidFill>
              </a:rPr>
              <a:t>łączenia  </a:t>
            </a:r>
            <a:r>
              <a:rPr lang="pl-PL" dirty="0">
                <a:solidFill>
                  <a:schemeClr val="bg1"/>
                </a:solidFill>
              </a:rPr>
              <a:t>nićmi  termoplastycznymi  polega  na  tym,  </a:t>
            </a:r>
            <a:r>
              <a:rPr lang="pl-PL" dirty="0" smtClean="0">
                <a:solidFill>
                  <a:schemeClr val="bg1"/>
                </a:solidFill>
              </a:rPr>
              <a:t>że  </a:t>
            </a:r>
            <a:r>
              <a:rPr lang="pl-PL" dirty="0">
                <a:solidFill>
                  <a:schemeClr val="bg1"/>
                </a:solidFill>
              </a:rPr>
              <a:t>przed  wykonaniem  ostatniego  złamu </a:t>
            </a:r>
            <a:r>
              <a:rPr lang="pl-PL" dirty="0" smtClean="0">
                <a:solidFill>
                  <a:schemeClr val="bg1"/>
                </a:solidFill>
              </a:rPr>
              <a:t> następuje </a:t>
            </a:r>
            <a:r>
              <a:rPr lang="pl-PL" dirty="0">
                <a:solidFill>
                  <a:schemeClr val="bg1"/>
                </a:solidFill>
              </a:rPr>
              <a:t>przeszycie </a:t>
            </a:r>
            <a:r>
              <a:rPr lang="pl-PL" dirty="0" smtClean="0">
                <a:solidFill>
                  <a:schemeClr val="bg1"/>
                </a:solidFill>
              </a:rPr>
              <a:t>nićmi termoplastycznymi </a:t>
            </a:r>
            <a:r>
              <a:rPr lang="pl-PL" dirty="0">
                <a:solidFill>
                  <a:schemeClr val="bg1"/>
                </a:solidFill>
              </a:rPr>
              <a:t>składki, dokładnie w miejscu wykonywanego </a:t>
            </a:r>
            <a:r>
              <a:rPr lang="pl-PL" dirty="0" smtClean="0">
                <a:solidFill>
                  <a:schemeClr val="bg1"/>
                </a:solidFill>
              </a:rPr>
              <a:t> ostatniego </a:t>
            </a:r>
            <a:r>
              <a:rPr lang="pl-PL" dirty="0">
                <a:solidFill>
                  <a:schemeClr val="bg1"/>
                </a:solidFill>
              </a:rPr>
              <a:t>złamu – złamu grzbietowego. Następnie końce nici są łączone z papierem </a:t>
            </a:r>
            <a:r>
              <a:rPr lang="pl-PL" dirty="0" smtClean="0">
                <a:solidFill>
                  <a:schemeClr val="bg1"/>
                </a:solidFill>
              </a:rPr>
              <a:t>przez zgrzewanie</a:t>
            </a:r>
            <a:r>
              <a:rPr lang="pl-PL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617492" y="35523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Pierwszy  </a:t>
            </a:r>
            <a:r>
              <a:rPr lang="pl-PL" dirty="0" smtClean="0">
                <a:solidFill>
                  <a:schemeClr val="bg1"/>
                </a:solidFill>
              </a:rPr>
              <a:t>etap - wykonywany jest  </a:t>
            </a:r>
            <a:r>
              <a:rPr lang="pl-PL" dirty="0">
                <a:solidFill>
                  <a:schemeClr val="bg1"/>
                </a:solidFill>
              </a:rPr>
              <a:t>przez  przystawki </a:t>
            </a:r>
          </a:p>
          <a:p>
            <a:r>
              <a:rPr lang="pl-PL" dirty="0">
                <a:solidFill>
                  <a:schemeClr val="bg1"/>
                </a:solidFill>
              </a:rPr>
              <a:t>zszywająco-zgrzewające  zainstalowane  w  złamywarkach  lub  przez  osobne  urządzenie </a:t>
            </a:r>
            <a:r>
              <a:rPr lang="pl-PL" dirty="0" smtClean="0">
                <a:solidFill>
                  <a:schemeClr val="bg1"/>
                </a:solidFill>
              </a:rPr>
              <a:t> przeznaczone </a:t>
            </a:r>
            <a:r>
              <a:rPr lang="pl-PL" dirty="0">
                <a:solidFill>
                  <a:schemeClr val="bg1"/>
                </a:solidFill>
              </a:rPr>
              <a:t>do prac ręcznych.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17492" y="4475669"/>
            <a:ext cx="7574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Drugi etap - zszywanie papieru i jednoczesne przewlekanie na druga stronę nici.</a:t>
            </a:r>
          </a:p>
          <a:p>
            <a:r>
              <a:rPr lang="pl-PL" dirty="0">
                <a:solidFill>
                  <a:schemeClr val="bg1"/>
                </a:solidFill>
              </a:rPr>
              <a:t> Następnie narzędzia zgrzewające zaginają końce </a:t>
            </a:r>
          </a:p>
          <a:p>
            <a:r>
              <a:rPr lang="pl-PL" dirty="0">
                <a:solidFill>
                  <a:schemeClr val="bg1"/>
                </a:solidFill>
              </a:rPr>
              <a:t>nici  i  przez  przyciśnięcie  powodują  zgrzanie  nici  termoplastycznych  z  papierem.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17491" y="5908428"/>
            <a:ext cx="7433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Łączenie  nićmi  termoplastycznymi  daje  </a:t>
            </a:r>
            <a:r>
              <a:rPr lang="pl-PL" dirty="0" smtClean="0">
                <a:solidFill>
                  <a:schemeClr val="bg1"/>
                </a:solidFill>
              </a:rPr>
              <a:t>dużą  </a:t>
            </a:r>
            <a:r>
              <a:rPr lang="pl-PL" dirty="0">
                <a:solidFill>
                  <a:schemeClr val="bg1"/>
                </a:solidFill>
              </a:rPr>
              <a:t>wytrzymałość  połączeń  oraz  bardzo  dobra </a:t>
            </a:r>
            <a:r>
              <a:rPr lang="pl-PL" dirty="0" smtClean="0">
                <a:solidFill>
                  <a:schemeClr val="bg1"/>
                </a:solidFill>
              </a:rPr>
              <a:t> otwieralność</a:t>
            </a:r>
            <a:r>
              <a:rPr lang="pl-PL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19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768" y="145505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056" y="849502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2" y="110355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7" y="7834"/>
            <a:ext cx="8385896" cy="68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</p:cNvPr>
          <p:cNvSpPr txBox="1"/>
          <p:nvPr/>
        </p:nvSpPr>
        <p:spPr>
          <a:xfrm>
            <a:off x="4670331" y="648009"/>
            <a:ext cx="292259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</a:rPr>
              <a:t>Klejenie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7546" y="2413338"/>
            <a:ext cx="8816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Polega </a:t>
            </a:r>
            <a:r>
              <a:rPr lang="pl-PL" dirty="0">
                <a:solidFill>
                  <a:schemeClr val="bg1"/>
                </a:solidFill>
              </a:rPr>
              <a:t>na sklejaniu kompletu kartek. Jednak sklejanie kartek wykonane </a:t>
            </a:r>
            <a:r>
              <a:rPr lang="pl-PL" dirty="0" smtClean="0">
                <a:solidFill>
                  <a:schemeClr val="bg1"/>
                </a:solidFill>
              </a:rPr>
              <a:t> przez  nałożenie  </a:t>
            </a:r>
            <a:r>
              <a:rPr lang="pl-PL" dirty="0">
                <a:solidFill>
                  <a:schemeClr val="bg1"/>
                </a:solidFill>
              </a:rPr>
              <a:t>kleju  bezpośrednio  na  grzbiet  kompletu  kartek  nie  daje  odpowiedniej </a:t>
            </a:r>
            <a:r>
              <a:rPr lang="pl-PL" dirty="0" smtClean="0">
                <a:solidFill>
                  <a:schemeClr val="bg1"/>
                </a:solidFill>
              </a:rPr>
              <a:t> wytrzymałości </a:t>
            </a:r>
            <a:r>
              <a:rPr lang="pl-PL" dirty="0">
                <a:solidFill>
                  <a:schemeClr val="bg1"/>
                </a:solidFill>
              </a:rPr>
              <a:t>połączenia. Kartki do sklejania trzeba odpowiednio przygotować, aby uzyskać </a:t>
            </a:r>
          </a:p>
          <a:p>
            <a:r>
              <a:rPr lang="pl-PL" dirty="0">
                <a:solidFill>
                  <a:schemeClr val="bg1"/>
                </a:solidFill>
              </a:rPr>
              <a:t>większą wytrzymałość połączenia.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488442" y="3618764"/>
            <a:ext cx="631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Do łączenia klejowego stosuje się wyłącznie trzy </a:t>
            </a:r>
            <a:r>
              <a:rPr lang="pl-PL" dirty="0" smtClean="0">
                <a:solidFill>
                  <a:schemeClr val="bg1"/>
                </a:solidFill>
              </a:rPr>
              <a:t>rodzaje klejów</a:t>
            </a:r>
            <a:r>
              <a:rPr lang="pl-PL" dirty="0">
                <a:solidFill>
                  <a:schemeClr val="bg1"/>
                </a:solidFill>
              </a:rPr>
              <a:t>: </a:t>
            </a:r>
          </a:p>
          <a:p>
            <a:r>
              <a:rPr lang="pl-PL" dirty="0">
                <a:solidFill>
                  <a:schemeClr val="bg1"/>
                </a:solidFill>
              </a:rPr>
              <a:t>−  kostne, </a:t>
            </a:r>
          </a:p>
          <a:p>
            <a:r>
              <a:rPr lang="pl-PL" dirty="0">
                <a:solidFill>
                  <a:schemeClr val="bg1"/>
                </a:solidFill>
              </a:rPr>
              <a:t>−  polioctanowinylowe (CR), </a:t>
            </a:r>
          </a:p>
          <a:p>
            <a:r>
              <a:rPr lang="pl-PL" dirty="0">
                <a:solidFill>
                  <a:schemeClr val="bg1"/>
                </a:solidFill>
              </a:rPr>
              <a:t>−  topliwe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35103" y="4826675"/>
            <a:ext cx="7911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O wytrzymałości uzyskanego połączenia klejowego nie decyduje tylko zastosowany klej, </a:t>
            </a:r>
            <a:r>
              <a:rPr lang="pl-PL" dirty="0" smtClean="0">
                <a:solidFill>
                  <a:schemeClr val="bg1"/>
                </a:solidFill>
              </a:rPr>
              <a:t>ale </a:t>
            </a:r>
            <a:r>
              <a:rPr lang="pl-PL" dirty="0">
                <a:solidFill>
                  <a:schemeClr val="bg1"/>
                </a:solidFill>
              </a:rPr>
              <a:t>przede wszystkim przygotowanie grzbietu do klejenia. </a:t>
            </a:r>
          </a:p>
          <a:p>
            <a:r>
              <a:rPr lang="pl-PL" dirty="0">
                <a:solidFill>
                  <a:schemeClr val="bg1"/>
                </a:solidFill>
              </a:rPr>
              <a:t>W introligatorstwie znalazły zastosowanie dwa sposoby łączenia klejowego: </a:t>
            </a:r>
          </a:p>
          <a:p>
            <a:r>
              <a:rPr lang="pl-PL" dirty="0">
                <a:solidFill>
                  <a:schemeClr val="bg1"/>
                </a:solidFill>
              </a:rPr>
              <a:t>−  wachlarzowy, </a:t>
            </a:r>
          </a:p>
          <a:p>
            <a:r>
              <a:rPr lang="pl-PL" dirty="0">
                <a:solidFill>
                  <a:schemeClr val="bg1"/>
                </a:solidFill>
              </a:rPr>
              <a:t>−  z </a:t>
            </a:r>
            <a:r>
              <a:rPr lang="pl-PL" dirty="0" smtClean="0">
                <a:solidFill>
                  <a:schemeClr val="bg1"/>
                </a:solidFill>
              </a:rPr>
              <a:t>frezowaniem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" y="4422339"/>
            <a:ext cx="2381250" cy="2286000"/>
          </a:xfrm>
          <a:prstGeom prst="rect">
            <a:avLst/>
          </a:prstGeom>
        </p:spPr>
      </p:pic>
      <p:pic>
        <p:nvPicPr>
          <p:cNvPr id="921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08" y="81272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596" y="766167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rzałka w lewo 6">
            <a:hlinkClick r:id="rId10" action="ppaction://hlinksldjump"/>
          </p:cNvPr>
          <p:cNvSpPr/>
          <p:nvPr/>
        </p:nvSpPr>
        <p:spPr>
          <a:xfrm>
            <a:off x="10679705" y="81272"/>
            <a:ext cx="444500" cy="397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249618"/>
            <a:ext cx="6649159" cy="63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0370" y="890351"/>
            <a:ext cx="6933063" cy="952097"/>
          </a:xfrm>
        </p:spPr>
        <p:txBody>
          <a:bodyPr>
            <a:normAutofit fontScale="90000"/>
          </a:bodyPr>
          <a:lstStyle/>
          <a:p>
            <a:pPr algn="dist"/>
            <a:r>
              <a:rPr lang="pl-PL" dirty="0" smtClean="0">
                <a:solidFill>
                  <a:schemeClr val="bg1"/>
                </a:solidFill>
              </a:rPr>
              <a:t>Dziękujemy za uwagę!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0352" y="2796821"/>
            <a:ext cx="9144000" cy="1242916"/>
          </a:xfrm>
        </p:spPr>
        <p:txBody>
          <a:bodyPr numCol="1" anchor="ctr">
            <a:normAutofit/>
          </a:bodyPr>
          <a:lstStyle/>
          <a:p>
            <a:r>
              <a:rPr lang="pl-PL" dirty="0" smtClean="0"/>
              <a:t>Weronika Kondel</a:t>
            </a:r>
          </a:p>
          <a:p>
            <a:r>
              <a:rPr lang="pl-PL" dirty="0" smtClean="0"/>
              <a:t>Piotr Pietruliński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048000" y="5016226"/>
            <a:ext cx="6096000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l-PL" sz="2400" dirty="0"/>
              <a:t>Karolina Warachim</a:t>
            </a:r>
          </a:p>
          <a:p>
            <a:pPr algn="ctr"/>
            <a:r>
              <a:rPr lang="pl-PL" sz="2400" dirty="0"/>
              <a:t>Karolina Grzegorczyk</a:t>
            </a:r>
          </a:p>
          <a:p>
            <a:pPr algn="ctr"/>
            <a:r>
              <a:rPr lang="pl-PL" sz="2400" dirty="0"/>
              <a:t>Patrycja Smuga</a:t>
            </a:r>
          </a:p>
        </p:txBody>
      </p:sp>
    </p:spTree>
    <p:extLst>
      <p:ext uri="{BB962C8B-B14F-4D97-AF65-F5344CB8AC3E}">
        <p14:creationId xmlns:p14="http://schemas.microsoft.com/office/powerpoint/2010/main" val="24413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95587" y="565150"/>
            <a:ext cx="6600825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</a:rPr>
              <a:t>Spis Treści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hlinkClick r:id="rId3" action="ppaction://hlinksldjump"/>
          </p:cNvPr>
          <p:cNvSpPr txBox="1"/>
          <p:nvPr/>
        </p:nvSpPr>
        <p:spPr>
          <a:xfrm>
            <a:off x="4752119" y="4203424"/>
            <a:ext cx="2587568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chemeClr val="bg1"/>
                </a:solidFill>
              </a:rPr>
              <a:t>Klejenie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hlinkClick r:id="rId4" action="ppaction://hlinksldjump"/>
          </p:cNvPr>
          <p:cNvSpPr txBox="1"/>
          <p:nvPr/>
        </p:nvSpPr>
        <p:spPr>
          <a:xfrm>
            <a:off x="3936405" y="3433983"/>
            <a:ext cx="4466672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chemeClr val="bg1"/>
                </a:solidFill>
              </a:rPr>
              <a:t>Zszywanie nićmi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hlinkClick r:id="rId5" action="ppaction://hlinksldjump"/>
          </p:cNvPr>
          <p:cNvSpPr txBox="1"/>
          <p:nvPr/>
        </p:nvSpPr>
        <p:spPr>
          <a:xfrm>
            <a:off x="3523450" y="2664542"/>
            <a:ext cx="504490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chemeClr val="bg1"/>
                </a:solidFill>
              </a:rPr>
              <a:t>Zszywanie drutami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3" name="Strzałka w prawo 2">
            <a:hlinkClick r:id="rId5" action="ppaction://hlinksldjump"/>
          </p:cNvPr>
          <p:cNvSpPr/>
          <p:nvPr/>
        </p:nvSpPr>
        <p:spPr>
          <a:xfrm>
            <a:off x="11668836" y="723331"/>
            <a:ext cx="423080" cy="382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0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1783"/>
            <a:ext cx="4646304" cy="2613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hlinkClick r:id="rId5" action="ppaction://hlinksldjump"/>
          </p:cNvPr>
          <p:cNvSpPr txBox="1"/>
          <p:nvPr/>
        </p:nvSpPr>
        <p:spPr>
          <a:xfrm>
            <a:off x="2787669" y="666465"/>
            <a:ext cx="660219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</a:rPr>
              <a:t>Zszywanie drutami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88765" y="5615848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 </a:t>
            </a:r>
            <a:r>
              <a:rPr lang="pl-PL" dirty="0">
                <a:solidFill>
                  <a:schemeClr val="bg1"/>
                </a:solidFill>
              </a:rPr>
              <a:t>drutu są wykonywane </a:t>
            </a:r>
            <a:r>
              <a:rPr lang="pl-PL" dirty="0">
                <a:solidFill>
                  <a:schemeClr val="bg1"/>
                </a:solidFill>
                <a:hlinkClick r:id="rId6" action="ppaction://hlinksldjump"/>
              </a:rPr>
              <a:t>zszywki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będące </a:t>
            </a:r>
            <a:r>
              <a:rPr lang="pl-PL" dirty="0" smtClean="0">
                <a:solidFill>
                  <a:schemeClr val="bg1"/>
                </a:solidFill>
              </a:rPr>
              <a:t>elementem łączącym</a:t>
            </a:r>
            <a:r>
              <a:rPr lang="pl-PL" dirty="0">
                <a:solidFill>
                  <a:schemeClr val="bg1"/>
                </a:solidFill>
              </a:rPr>
              <a:t>, wytwarzane są </a:t>
            </a:r>
            <a:r>
              <a:rPr lang="pl-PL" dirty="0" smtClean="0">
                <a:solidFill>
                  <a:schemeClr val="bg1"/>
                </a:solidFill>
              </a:rPr>
              <a:t>na maszynach </a:t>
            </a:r>
            <a:r>
              <a:rPr lang="pl-PL" dirty="0">
                <a:solidFill>
                  <a:schemeClr val="bg1"/>
                </a:solidFill>
              </a:rPr>
              <a:t>do zszywania drutem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Zszywanie drutem uzyskuje </a:t>
            </a:r>
            <a:r>
              <a:rPr lang="pl-PL" dirty="0" smtClean="0">
                <a:solidFill>
                  <a:schemeClr val="bg1"/>
                </a:solidFill>
              </a:rPr>
              <a:t>się przez </a:t>
            </a:r>
            <a:r>
              <a:rPr lang="pl-PL" dirty="0">
                <a:solidFill>
                  <a:schemeClr val="bg1"/>
                </a:solidFill>
              </a:rPr>
              <a:t>wykonanie z drutu zszywki spinającej zszywane elementy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22106" y="2172829"/>
            <a:ext cx="5838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Materiałem zszywającym jest drut ze stali niskowęglowej o różnej sztywności, różnym kształcie, przekroju oraz wymiarach.</a:t>
            </a:r>
          </a:p>
        </p:txBody>
      </p:sp>
      <p:sp>
        <p:nvSpPr>
          <p:cNvPr id="7" name="Prostokąt 6"/>
          <p:cNvSpPr/>
          <p:nvPr/>
        </p:nvSpPr>
        <p:spPr>
          <a:xfrm>
            <a:off x="3198328" y="29419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Ze względu na możliwość korozji drut ten najczęściej jest pokrywany galwanicznie cienką warstwą innych metali, miedzią lub cynkiem.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19981" y="38524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Powinien mieć odpowiednią sztywność, aby można było nim przekłuwać stos papieru</a:t>
            </a:r>
          </a:p>
          <a:p>
            <a:r>
              <a:rPr lang="pl-PL" dirty="0">
                <a:solidFill>
                  <a:schemeClr val="bg1"/>
                </a:solidFill>
              </a:rPr>
              <a:t>o określonej grubości i twardości. Drut introligatorski jest produkowany o przekroju</a:t>
            </a:r>
          </a:p>
          <a:p>
            <a:r>
              <a:rPr lang="pl-PL" dirty="0">
                <a:solidFill>
                  <a:schemeClr val="bg1"/>
                </a:solidFill>
              </a:rPr>
              <a:t>okrągłym, o grubości od 0,35 do 1,80 mm oraz o przekroju płaskim. </a:t>
            </a:r>
          </a:p>
        </p:txBody>
      </p:sp>
      <p:sp>
        <p:nvSpPr>
          <p:cNvPr id="9" name="Przycisk akcji: Strona główna 8">
            <a:hlinkClick r:id="rId7" action="ppaction://hlinksldjump" highlightClick="1"/>
          </p:cNvPr>
          <p:cNvSpPr/>
          <p:nvPr/>
        </p:nvSpPr>
        <p:spPr>
          <a:xfrm>
            <a:off x="11423177" y="107383"/>
            <a:ext cx="573206" cy="5590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pic>
        <p:nvPicPr>
          <p:cNvPr id="1024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83" y="797840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13" y="107383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9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6" y="-57151"/>
            <a:ext cx="12396716" cy="69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6196" y="581256"/>
            <a:ext cx="69260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 smtClean="0">
                <a:latin typeface="+mn-lt"/>
              </a:rPr>
              <a:t>Zszywanie Drutami - zszywki</a:t>
            </a:r>
            <a:endParaRPr lang="pl-PL" sz="6600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07919" y="2197009"/>
            <a:ext cx="94369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Zszywka – metalowy drut o przekroju prostokątnym używany do zszywania np. kartek przy pomocy zszywacza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69381" cy="374606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407919" y="2882068"/>
            <a:ext cx="9645536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Wielkość zszywek, ich kształt i materiał, z którego są wykonane zależą od przeznaczenia, do którego są używane i urządzenia do ich aplikacji czyli zszywacza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Przed użyciem zszywka ma zazwyczaj kształt nawiasu kwadratowego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Odmianą zszywek stosowanych w poligrafii są zszywki </a:t>
            </a:r>
            <a:r>
              <a:rPr lang="pl-PL" dirty="0" smtClean="0">
                <a:solidFill>
                  <a:schemeClr val="bg1"/>
                </a:solidFill>
              </a:rPr>
              <a:t>oczkowe (oczka </a:t>
            </a:r>
            <a:r>
              <a:rPr lang="pl-PL" dirty="0">
                <a:solidFill>
                  <a:schemeClr val="bg1"/>
                </a:solidFill>
              </a:rPr>
              <a:t>zszywki tworzą zawieszkę, dzięki której zszyte kartki można umieścić w segregatorze </a:t>
            </a:r>
            <a:r>
              <a:rPr lang="pl-PL" dirty="0" smtClean="0">
                <a:solidFill>
                  <a:schemeClr val="bg1"/>
                </a:solidFill>
              </a:rPr>
              <a:t>biurowym).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8174" y="4272433"/>
            <a:ext cx="7234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Obok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drutu introligatorskiego służą do wykonywania opraw zeszytowych, przy czym zszywki te różną szerokością i wysokością, stosowną do liczby zszywanych kartek.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96" y="4146710"/>
            <a:ext cx="2633342" cy="24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1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52" y="-31100"/>
            <a:ext cx="4536724" cy="68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</p:cNvPr>
          <p:cNvSpPr txBox="1"/>
          <p:nvPr/>
        </p:nvSpPr>
        <p:spPr>
          <a:xfrm>
            <a:off x="2787669" y="666465"/>
            <a:ext cx="660219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</a:rPr>
              <a:t>Zszywanie drutami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9185" y="2645159"/>
            <a:ext cx="4582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Wady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możliwość </a:t>
            </a:r>
            <a:r>
              <a:rPr lang="pl-PL" sz="2400" dirty="0">
                <a:solidFill>
                  <a:schemeClr val="bg1"/>
                </a:solidFill>
              </a:rPr>
              <a:t>korodowania </a:t>
            </a:r>
            <a:r>
              <a:rPr lang="pl-PL" sz="2400" dirty="0" smtClean="0">
                <a:solidFill>
                  <a:schemeClr val="bg1"/>
                </a:solidFill>
              </a:rPr>
              <a:t>drutu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duża </a:t>
            </a:r>
            <a:r>
              <a:rPr lang="pl-PL" sz="2400" dirty="0">
                <a:solidFill>
                  <a:schemeClr val="bg1"/>
                </a:solidFill>
              </a:rPr>
              <a:t>sztywność połączeń </a:t>
            </a:r>
            <a:r>
              <a:rPr lang="pl-PL" sz="2400" dirty="0" smtClean="0">
                <a:solidFill>
                  <a:schemeClr val="bg1"/>
                </a:solidFill>
              </a:rPr>
              <a:t>drutem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33027" y="2666910"/>
            <a:ext cx="4095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Zalety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prostota i łatwość </a:t>
            </a:r>
            <a:r>
              <a:rPr lang="pl-PL" sz="2400" dirty="0" smtClean="0">
                <a:solidFill>
                  <a:schemeClr val="bg1"/>
                </a:solidFill>
              </a:rPr>
              <a:t>wykonania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m</a:t>
            </a:r>
            <a:r>
              <a:rPr lang="pl-PL" sz="2400" dirty="0" smtClean="0">
                <a:solidFill>
                  <a:schemeClr val="bg1"/>
                </a:solidFill>
              </a:rPr>
              <a:t>ała pracochłonność</a:t>
            </a:r>
          </a:p>
        </p:txBody>
      </p:sp>
      <p:pic>
        <p:nvPicPr>
          <p:cNvPr id="3" name="Obraz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26" y="3573663"/>
            <a:ext cx="5218349" cy="3284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899" y="111325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187" y="757328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62" y="111325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5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76" y="-532262"/>
            <a:ext cx="12746539" cy="80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hlinkClick r:id="rId3" action="ppaction://hlinksldjump"/>
          </p:cNvPr>
          <p:cNvSpPr txBox="1"/>
          <p:nvPr/>
        </p:nvSpPr>
        <p:spPr>
          <a:xfrm>
            <a:off x="3187604" y="635806"/>
            <a:ext cx="573567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l-PL" sz="6600" dirty="0" smtClean="0">
                <a:solidFill>
                  <a:schemeClr val="bg1"/>
                </a:solidFill>
              </a:rPr>
              <a:t>Zszywanie nićmi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8446" y="2391983"/>
            <a:ext cx="7433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Łączenie  nićmi  wkładów  </a:t>
            </a:r>
            <a:r>
              <a:rPr lang="pl-PL" dirty="0" smtClean="0">
                <a:solidFill>
                  <a:schemeClr val="bg1"/>
                </a:solidFill>
              </a:rPr>
              <a:t>może  </a:t>
            </a:r>
            <a:r>
              <a:rPr lang="pl-PL" dirty="0">
                <a:solidFill>
                  <a:schemeClr val="bg1"/>
                </a:solidFill>
              </a:rPr>
              <a:t>odbywać  się  ręcznie  lub  maszynowo.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37229" y="2688826"/>
            <a:ext cx="8093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Materiałem  zszywającym </a:t>
            </a:r>
            <a:r>
              <a:rPr lang="pl-PL" dirty="0">
                <a:solidFill>
                  <a:schemeClr val="bg1"/>
                </a:solidFill>
              </a:rPr>
              <a:t>są nici lniane, bawełniane lub syntetyczne. </a:t>
            </a:r>
            <a:r>
              <a:rPr lang="pl-PL" dirty="0" smtClean="0">
                <a:solidFill>
                  <a:schemeClr val="bg1"/>
                </a:solidFill>
              </a:rPr>
              <a:t>Obecnie najczęściej </a:t>
            </a:r>
            <a:r>
              <a:rPr lang="pl-PL" dirty="0">
                <a:solidFill>
                  <a:schemeClr val="bg1"/>
                </a:solidFill>
              </a:rPr>
              <a:t>stosuje się </a:t>
            </a:r>
            <a:r>
              <a:rPr lang="pl-PL" dirty="0" smtClean="0">
                <a:solidFill>
                  <a:schemeClr val="bg1"/>
                </a:solidFill>
              </a:rPr>
              <a:t>nici z </a:t>
            </a:r>
            <a:r>
              <a:rPr lang="pl-PL" dirty="0">
                <a:solidFill>
                  <a:schemeClr val="bg1"/>
                </a:solidFill>
              </a:rPr>
              <a:t>włókien syntetycznych charakteryzujących się </a:t>
            </a:r>
            <a:r>
              <a:rPr lang="pl-PL" dirty="0" smtClean="0">
                <a:solidFill>
                  <a:schemeClr val="bg1"/>
                </a:solidFill>
              </a:rPr>
              <a:t>dużą </a:t>
            </a:r>
            <a:r>
              <a:rPr lang="pl-PL" dirty="0">
                <a:solidFill>
                  <a:schemeClr val="bg1"/>
                </a:solidFill>
              </a:rPr>
              <a:t>wytrzymałością i </a:t>
            </a:r>
            <a:r>
              <a:rPr lang="pl-PL" dirty="0" smtClean="0">
                <a:solidFill>
                  <a:schemeClr val="bg1"/>
                </a:solidFill>
              </a:rPr>
              <a:t>dużą </a:t>
            </a:r>
            <a:r>
              <a:rPr lang="pl-PL" dirty="0">
                <a:solidFill>
                  <a:schemeClr val="bg1"/>
                </a:solidFill>
              </a:rPr>
              <a:t>rozciągliwością.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78758" y="3541892"/>
            <a:ext cx="8306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Nici powinny  </a:t>
            </a:r>
            <a:r>
              <a:rPr lang="pl-PL" dirty="0">
                <a:solidFill>
                  <a:schemeClr val="bg1"/>
                </a:solidFill>
              </a:rPr>
              <a:t>być  białe,  </a:t>
            </a:r>
            <a:r>
              <a:rPr lang="pl-PL" dirty="0" smtClean="0">
                <a:solidFill>
                  <a:schemeClr val="bg1"/>
                </a:solidFill>
              </a:rPr>
              <a:t>zbliżone  </a:t>
            </a:r>
            <a:r>
              <a:rPr lang="pl-PL" dirty="0">
                <a:solidFill>
                  <a:schemeClr val="bg1"/>
                </a:solidFill>
              </a:rPr>
              <a:t>do  barwy </a:t>
            </a:r>
            <a:r>
              <a:rPr lang="pl-PL" dirty="0" smtClean="0">
                <a:solidFill>
                  <a:schemeClr val="bg1"/>
                </a:solidFill>
              </a:rPr>
              <a:t> zszywanego  </a:t>
            </a:r>
            <a:r>
              <a:rPr lang="pl-PL" dirty="0">
                <a:solidFill>
                  <a:schemeClr val="bg1"/>
                </a:solidFill>
              </a:rPr>
              <a:t>papieru.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461147" y="38658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Sposób ułożenia </a:t>
            </a:r>
            <a:r>
              <a:rPr lang="pl-PL" dirty="0">
                <a:solidFill>
                  <a:schemeClr val="bg1"/>
                </a:solidFill>
              </a:rPr>
              <a:t>nici przy zszywaniu nazywa się </a:t>
            </a:r>
            <a:r>
              <a:rPr lang="pl-PL" dirty="0" smtClean="0">
                <a:solidFill>
                  <a:schemeClr val="bg1"/>
                </a:solidFill>
              </a:rPr>
              <a:t>ściegiem. Wyróżnia </a:t>
            </a:r>
            <a:r>
              <a:rPr lang="pl-PL" dirty="0">
                <a:solidFill>
                  <a:schemeClr val="bg1"/>
                </a:solidFill>
              </a:rPr>
              <a:t>się następujące rodzaje ściegów </a:t>
            </a:r>
            <a:r>
              <a:rPr lang="pl-PL" dirty="0" smtClean="0">
                <a:solidFill>
                  <a:schemeClr val="bg1"/>
                </a:solidFill>
              </a:rPr>
              <a:t>: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–  prosty, </a:t>
            </a:r>
          </a:p>
          <a:p>
            <a:r>
              <a:rPr lang="pl-PL" dirty="0">
                <a:solidFill>
                  <a:schemeClr val="bg1"/>
                </a:solidFill>
              </a:rPr>
              <a:t>–  przesuwany, </a:t>
            </a:r>
          </a:p>
          <a:p>
            <a:r>
              <a:rPr lang="pl-PL" dirty="0">
                <a:solidFill>
                  <a:schemeClr val="bg1"/>
                </a:solidFill>
              </a:rPr>
              <a:t>–  łańcuszkowy, </a:t>
            </a:r>
          </a:p>
          <a:p>
            <a:r>
              <a:rPr lang="pl-PL" dirty="0">
                <a:solidFill>
                  <a:schemeClr val="bg1"/>
                </a:solidFill>
              </a:rPr>
              <a:t>–  przeplatany.</a:t>
            </a:r>
          </a:p>
        </p:txBody>
      </p:sp>
      <p:pic>
        <p:nvPicPr>
          <p:cNvPr id="7" name="Obraz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7" y="4256922"/>
            <a:ext cx="5518245" cy="241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0" y="136479"/>
            <a:ext cx="2358005" cy="201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603" y="136479"/>
            <a:ext cx="58578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891" y="775467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357" y="136479"/>
            <a:ext cx="4635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767</Words>
  <Application>Microsoft Office PowerPoint</Application>
  <PresentationFormat>Panoramiczny</PresentationFormat>
  <Paragraphs>74</Paragraphs>
  <Slides>19</Slides>
  <Notes>0</Notes>
  <HiddenSlides>7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Motyw pakietu Office</vt:lpstr>
      <vt:lpstr>Prace wykończeniowe : Zszywanie drutem, nićmi i klejenie</vt:lpstr>
      <vt:lpstr>Spis Treści</vt:lpstr>
      <vt:lpstr>Prezentacja programu PowerPoint</vt:lpstr>
      <vt:lpstr>Prezentacja programu PowerPoint</vt:lpstr>
      <vt:lpstr>Zszywanie Drutami - zszywki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Ścieg Prosty</vt:lpstr>
      <vt:lpstr>Ścieg Przesuwany</vt:lpstr>
      <vt:lpstr>Ścieg Przeplatany i Łańcuszkowy</vt:lpstr>
      <vt:lpstr>Łączenie nićmi termoplastycznymi</vt:lpstr>
      <vt:lpstr>Prezentacja programu PowerPoint</vt:lpstr>
      <vt:lpstr>Prezentacja programu PowerPoint</vt:lpstr>
      <vt:lpstr>Prezentacja programu PowerPoint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Zszywanie drutem</dc:title>
  <dc:creator>1cgrafika</dc:creator>
  <cp:lastModifiedBy>1cgrafika</cp:lastModifiedBy>
  <cp:revision>24</cp:revision>
  <dcterms:created xsi:type="dcterms:W3CDTF">2018-04-19T09:58:26Z</dcterms:created>
  <dcterms:modified xsi:type="dcterms:W3CDTF">2018-04-26T11:23:13Z</dcterms:modified>
</cp:coreProperties>
</file>